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60" r:id="rId3"/>
    <p:sldId id="1594" r:id="rId4"/>
    <p:sldId id="261" r:id="rId5"/>
    <p:sldId id="267" r:id="rId6"/>
    <p:sldId id="262" r:id="rId7"/>
    <p:sldId id="263" r:id="rId8"/>
    <p:sldId id="275" r:id="rId9"/>
    <p:sldId id="1593" r:id="rId10"/>
    <p:sldId id="257" r:id="rId11"/>
    <p:sldId id="1596" r:id="rId12"/>
    <p:sldId id="1597" r:id="rId13"/>
    <p:sldId id="1601" r:id="rId14"/>
    <p:sldId id="1600" r:id="rId15"/>
    <p:sldId id="265" r:id="rId16"/>
  </p:sldIdLst>
  <p:sldSz cx="12192000" cy="6858000"/>
  <p:notesSz cx="6889750" cy="1002188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land Bisscheroux" userId="025dbc4838babee3" providerId="LiveId" clId="{51589682-F938-4200-BE89-FD467FE4DB47}"/>
    <pc:docChg chg="delSld modSld">
      <pc:chgData name="Roland Bisscheroux" userId="025dbc4838babee3" providerId="LiveId" clId="{51589682-F938-4200-BE89-FD467FE4DB47}" dt="2021-10-25T15:15:46.507" v="25" actId="255"/>
      <pc:docMkLst>
        <pc:docMk/>
      </pc:docMkLst>
      <pc:sldChg chg="modSp mod">
        <pc:chgData name="Roland Bisscheroux" userId="025dbc4838babee3" providerId="LiveId" clId="{51589682-F938-4200-BE89-FD467FE4DB47}" dt="2021-10-25T15:12:51.342" v="6" actId="207"/>
        <pc:sldMkLst>
          <pc:docMk/>
          <pc:sldMk cId="2847423911" sldId="261"/>
        </pc:sldMkLst>
        <pc:spChg chg="mod">
          <ac:chgData name="Roland Bisscheroux" userId="025dbc4838babee3" providerId="LiveId" clId="{51589682-F938-4200-BE89-FD467FE4DB47}" dt="2021-10-25T15:12:51.342" v="6" actId="207"/>
          <ac:spMkLst>
            <pc:docMk/>
            <pc:sldMk cId="2847423911" sldId="261"/>
            <ac:spMk id="70" creationId="{00000000-0000-0000-0000-000000000000}"/>
          </ac:spMkLst>
        </pc:spChg>
      </pc:sldChg>
      <pc:sldChg chg="del">
        <pc:chgData name="Roland Bisscheroux" userId="025dbc4838babee3" providerId="LiveId" clId="{51589682-F938-4200-BE89-FD467FE4DB47}" dt="2021-10-25T15:11:53.729" v="0" actId="47"/>
        <pc:sldMkLst>
          <pc:docMk/>
          <pc:sldMk cId="661631808" sldId="264"/>
        </pc:sldMkLst>
      </pc:sldChg>
      <pc:sldChg chg="del">
        <pc:chgData name="Roland Bisscheroux" userId="025dbc4838babee3" providerId="LiveId" clId="{51589682-F938-4200-BE89-FD467FE4DB47}" dt="2021-10-25T15:11:53.729" v="0" actId="47"/>
        <pc:sldMkLst>
          <pc:docMk/>
          <pc:sldMk cId="2115239834" sldId="266"/>
        </pc:sldMkLst>
      </pc:sldChg>
      <pc:sldChg chg="modSp mod">
        <pc:chgData name="Roland Bisscheroux" userId="025dbc4838babee3" providerId="LiveId" clId="{51589682-F938-4200-BE89-FD467FE4DB47}" dt="2021-10-25T15:13:04.613" v="9" actId="13926"/>
        <pc:sldMkLst>
          <pc:docMk/>
          <pc:sldMk cId="2264418279" sldId="267"/>
        </pc:sldMkLst>
        <pc:spChg chg="mod">
          <ac:chgData name="Roland Bisscheroux" userId="025dbc4838babee3" providerId="LiveId" clId="{51589682-F938-4200-BE89-FD467FE4DB47}" dt="2021-10-25T15:13:04.613" v="9" actId="13926"/>
          <ac:spMkLst>
            <pc:docMk/>
            <pc:sldMk cId="2264418279" sldId="267"/>
            <ac:spMk id="70" creationId="{00000000-0000-0000-0000-000000000000}"/>
          </ac:spMkLst>
        </pc:spChg>
      </pc:sldChg>
      <pc:sldChg chg="del">
        <pc:chgData name="Roland Bisscheroux" userId="025dbc4838babee3" providerId="LiveId" clId="{51589682-F938-4200-BE89-FD467FE4DB47}" dt="2021-10-25T15:11:53.729" v="0" actId="47"/>
        <pc:sldMkLst>
          <pc:docMk/>
          <pc:sldMk cId="1887565933" sldId="268"/>
        </pc:sldMkLst>
      </pc:sldChg>
      <pc:sldChg chg="del">
        <pc:chgData name="Roland Bisscheroux" userId="025dbc4838babee3" providerId="LiveId" clId="{51589682-F938-4200-BE89-FD467FE4DB47}" dt="2021-10-25T15:11:53.729" v="0" actId="47"/>
        <pc:sldMkLst>
          <pc:docMk/>
          <pc:sldMk cId="3287537931" sldId="269"/>
        </pc:sldMkLst>
      </pc:sldChg>
      <pc:sldChg chg="del">
        <pc:chgData name="Roland Bisscheroux" userId="025dbc4838babee3" providerId="LiveId" clId="{51589682-F938-4200-BE89-FD467FE4DB47}" dt="2021-10-25T15:11:53.729" v="0" actId="47"/>
        <pc:sldMkLst>
          <pc:docMk/>
          <pc:sldMk cId="1999889698" sldId="270"/>
        </pc:sldMkLst>
      </pc:sldChg>
      <pc:sldChg chg="del">
        <pc:chgData name="Roland Bisscheroux" userId="025dbc4838babee3" providerId="LiveId" clId="{51589682-F938-4200-BE89-FD467FE4DB47}" dt="2021-10-25T15:11:53.729" v="0" actId="47"/>
        <pc:sldMkLst>
          <pc:docMk/>
          <pc:sldMk cId="1536599538" sldId="272"/>
        </pc:sldMkLst>
      </pc:sldChg>
      <pc:sldChg chg="modSp mod">
        <pc:chgData name="Roland Bisscheroux" userId="025dbc4838babee3" providerId="LiveId" clId="{51589682-F938-4200-BE89-FD467FE4DB47}" dt="2021-10-25T15:12:37.193" v="5" actId="6549"/>
        <pc:sldMkLst>
          <pc:docMk/>
          <pc:sldMk cId="4185311291" sldId="1594"/>
        </pc:sldMkLst>
        <pc:spChg chg="mod">
          <ac:chgData name="Roland Bisscheroux" userId="025dbc4838babee3" providerId="LiveId" clId="{51589682-F938-4200-BE89-FD467FE4DB47}" dt="2021-10-25T15:12:37.193" v="5" actId="6549"/>
          <ac:spMkLst>
            <pc:docMk/>
            <pc:sldMk cId="4185311291" sldId="1594"/>
            <ac:spMk id="70" creationId="{00000000-0000-0000-0000-000000000000}"/>
          </ac:spMkLst>
        </pc:spChg>
      </pc:sldChg>
      <pc:sldChg chg="del">
        <pc:chgData name="Roland Bisscheroux" userId="025dbc4838babee3" providerId="LiveId" clId="{51589682-F938-4200-BE89-FD467FE4DB47}" dt="2021-10-25T15:11:53.729" v="0" actId="47"/>
        <pc:sldMkLst>
          <pc:docMk/>
          <pc:sldMk cId="3155990295" sldId="1598"/>
        </pc:sldMkLst>
      </pc:sldChg>
      <pc:sldChg chg="del">
        <pc:chgData name="Roland Bisscheroux" userId="025dbc4838babee3" providerId="LiveId" clId="{51589682-F938-4200-BE89-FD467FE4DB47}" dt="2021-10-25T15:11:53.729" v="0" actId="47"/>
        <pc:sldMkLst>
          <pc:docMk/>
          <pc:sldMk cId="1876105144" sldId="1599"/>
        </pc:sldMkLst>
      </pc:sldChg>
      <pc:sldChg chg="modSp mod">
        <pc:chgData name="Roland Bisscheroux" userId="025dbc4838babee3" providerId="LiveId" clId="{51589682-F938-4200-BE89-FD467FE4DB47}" dt="2021-10-25T15:15:46.507" v="25" actId="255"/>
        <pc:sldMkLst>
          <pc:docMk/>
          <pc:sldMk cId="3662484691" sldId="1600"/>
        </pc:sldMkLst>
        <pc:spChg chg="mod">
          <ac:chgData name="Roland Bisscheroux" userId="025dbc4838babee3" providerId="LiveId" clId="{51589682-F938-4200-BE89-FD467FE4DB47}" dt="2021-10-25T15:15:46.507" v="25" actId="255"/>
          <ac:spMkLst>
            <pc:docMk/>
            <pc:sldMk cId="3662484691" sldId="1600"/>
            <ac:spMk id="70" creationId="{00000000-0000-0000-0000-000000000000}"/>
          </ac:spMkLst>
        </pc:spChg>
      </pc:sldChg>
      <pc:sldChg chg="modSp mod">
        <pc:chgData name="Roland Bisscheroux" userId="025dbc4838babee3" providerId="LiveId" clId="{51589682-F938-4200-BE89-FD467FE4DB47}" dt="2021-10-25T15:15:20.938" v="23" actId="20577"/>
        <pc:sldMkLst>
          <pc:docMk/>
          <pc:sldMk cId="282578174" sldId="1601"/>
        </pc:sldMkLst>
        <pc:spChg chg="mod">
          <ac:chgData name="Roland Bisscheroux" userId="025dbc4838babee3" providerId="LiveId" clId="{51589682-F938-4200-BE89-FD467FE4DB47}" dt="2021-10-25T15:15:20.938" v="23" actId="20577"/>
          <ac:spMkLst>
            <pc:docMk/>
            <pc:sldMk cId="282578174" sldId="1601"/>
            <ac:spMk id="7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 name="Shape 61"/>
          <p:cNvSpPr>
            <a:spLocks noGrp="1" noRot="1" noChangeAspect="1"/>
          </p:cNvSpPr>
          <p:nvPr>
            <p:ph type="sldImg"/>
          </p:nvPr>
        </p:nvSpPr>
        <p:spPr>
          <a:xfrm>
            <a:off x="104775" y="750888"/>
            <a:ext cx="6680200" cy="3759200"/>
          </a:xfrm>
          <a:prstGeom prst="rect">
            <a:avLst/>
          </a:prstGeom>
        </p:spPr>
        <p:txBody>
          <a:bodyPr lIns="96634" tIns="48317" rIns="96634" bIns="48317"/>
          <a:lstStyle/>
          <a:p>
            <a:endParaRPr/>
          </a:p>
        </p:txBody>
      </p:sp>
      <p:sp>
        <p:nvSpPr>
          <p:cNvPr id="62" name="Shape 62"/>
          <p:cNvSpPr>
            <a:spLocks noGrp="1"/>
          </p:cNvSpPr>
          <p:nvPr>
            <p:ph type="body" sz="quarter" idx="1"/>
          </p:nvPr>
        </p:nvSpPr>
        <p:spPr>
          <a:xfrm>
            <a:off x="918634" y="4760397"/>
            <a:ext cx="5052483" cy="4509850"/>
          </a:xfrm>
          <a:prstGeom prst="rect">
            <a:avLst/>
          </a:prstGeom>
        </p:spPr>
        <p:txBody>
          <a:bodyPr lIns="96634" tIns="48317" rIns="96634" bIns="48317"/>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Verdana"/>
      </a:defRPr>
    </a:lvl1pPr>
    <a:lvl2pPr indent="228600" latinLnBrk="0">
      <a:defRPr sz="1200">
        <a:latin typeface="+mj-lt"/>
        <a:ea typeface="+mj-ea"/>
        <a:cs typeface="+mj-cs"/>
        <a:sym typeface="Verdana"/>
      </a:defRPr>
    </a:lvl2pPr>
    <a:lvl3pPr indent="457200" latinLnBrk="0">
      <a:defRPr sz="1200">
        <a:latin typeface="+mj-lt"/>
        <a:ea typeface="+mj-ea"/>
        <a:cs typeface="+mj-cs"/>
        <a:sym typeface="Verdana"/>
      </a:defRPr>
    </a:lvl3pPr>
    <a:lvl4pPr indent="685800" latinLnBrk="0">
      <a:defRPr sz="1200">
        <a:latin typeface="+mj-lt"/>
        <a:ea typeface="+mj-ea"/>
        <a:cs typeface="+mj-cs"/>
        <a:sym typeface="Verdana"/>
      </a:defRPr>
    </a:lvl4pPr>
    <a:lvl5pPr indent="914400" latinLnBrk="0">
      <a:defRPr sz="1200">
        <a:latin typeface="+mj-lt"/>
        <a:ea typeface="+mj-ea"/>
        <a:cs typeface="+mj-cs"/>
        <a:sym typeface="Verdana"/>
      </a:defRPr>
    </a:lvl5pPr>
    <a:lvl6pPr indent="1143000" latinLnBrk="0">
      <a:defRPr sz="1200">
        <a:latin typeface="+mj-lt"/>
        <a:ea typeface="+mj-ea"/>
        <a:cs typeface="+mj-cs"/>
        <a:sym typeface="Verdana"/>
      </a:defRPr>
    </a:lvl6pPr>
    <a:lvl7pPr indent="1371600" latinLnBrk="0">
      <a:defRPr sz="1200">
        <a:latin typeface="+mj-lt"/>
        <a:ea typeface="+mj-ea"/>
        <a:cs typeface="+mj-cs"/>
        <a:sym typeface="Verdana"/>
      </a:defRPr>
    </a:lvl7pPr>
    <a:lvl8pPr indent="1600200" latinLnBrk="0">
      <a:defRPr sz="1200">
        <a:latin typeface="+mj-lt"/>
        <a:ea typeface="+mj-ea"/>
        <a:cs typeface="+mj-cs"/>
        <a:sym typeface="Verdana"/>
      </a:defRPr>
    </a:lvl8pPr>
    <a:lvl9pPr indent="1828800" latinLnBrk="0">
      <a:defRPr sz="1200">
        <a:latin typeface="+mj-lt"/>
        <a:ea typeface="+mj-ea"/>
        <a:cs typeface="+mj-cs"/>
        <a:sym typeface="Verdana"/>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nl-NL" i="1" dirty="0"/>
              <a:t>“Het verantwoordelijke overheidsorgaan brengt documenten die ouder zijn dan tien jaar en die op grond van een selectielijst voor blijvende bewaring in aanmerking komen over naar de archiefdienst die met de blijvende bewaring van die documenten is belast”</a:t>
            </a:r>
          </a:p>
          <a:p>
            <a:pPr marL="0" marR="0" lvl="0" indent="0" defTabSz="914400" eaLnBrk="1" fontAlgn="auto" latinLnBrk="0" hangingPunct="1">
              <a:lnSpc>
                <a:spcPct val="100000"/>
              </a:lnSpc>
              <a:spcBef>
                <a:spcPts val="0"/>
              </a:spcBef>
              <a:spcAft>
                <a:spcPts val="0"/>
              </a:spcAft>
              <a:buClrTx/>
              <a:buSzTx/>
              <a:buFontTx/>
              <a:buNone/>
              <a:tabLst/>
              <a:defRPr/>
            </a:pPr>
            <a:r>
              <a:rPr lang="nl-NL" i="1" dirty="0"/>
              <a:t>“Een verantwoordelijk overheidsorgaan kan ontheffing worden verleend van de verplichting om documenten naar een archiefdienst over te brengen.”</a:t>
            </a:r>
          </a:p>
          <a:p>
            <a:pPr marL="0" marR="0" lvl="0" indent="0" defTabSz="914400" eaLnBrk="1" fontAlgn="auto" latinLnBrk="0" hangingPunct="1">
              <a:lnSpc>
                <a:spcPct val="100000"/>
              </a:lnSpc>
              <a:spcBef>
                <a:spcPts val="0"/>
              </a:spcBef>
              <a:spcAft>
                <a:spcPts val="0"/>
              </a:spcAft>
              <a:buClrTx/>
              <a:buSzTx/>
              <a:buFontTx/>
              <a:buNone/>
              <a:tabLst/>
              <a:defRPr/>
            </a:pPr>
            <a:r>
              <a:rPr lang="nl-NL" i="1" dirty="0"/>
              <a:t>“Wel is aan te tekenen dat bij het overbrengen van digitaal archief naar een e-depotvoorziening niet altijd sprake meer hoeft te zijn van fysieke verplaatsing.”</a:t>
            </a:r>
          </a:p>
          <a:p>
            <a:endParaRPr lang="nl-NL" dirty="0"/>
          </a:p>
        </p:txBody>
      </p:sp>
    </p:spTree>
    <p:extLst>
      <p:ext uri="{BB962C8B-B14F-4D97-AF65-F5344CB8AC3E}">
        <p14:creationId xmlns:p14="http://schemas.microsoft.com/office/powerpoint/2010/main" val="4085178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140401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Het is aannemelijk dat er (her)gebruik gemaakt gaat worden van (centrale of decentrale) oplossingen ten behoeve van de ontsluiting van bij de bron bewaarde archiefinformatie. Dit roept echter ook de vraag op wie in welke gevallen verantwoordelijk is voor fouten, foutafhandeling en datalekken of -manipulatie.</a:t>
            </a:r>
          </a:p>
        </p:txBody>
      </p:sp>
    </p:spTree>
    <p:extLst>
      <p:ext uri="{BB962C8B-B14F-4D97-AF65-F5344CB8AC3E}">
        <p14:creationId xmlns:p14="http://schemas.microsoft.com/office/powerpoint/2010/main" val="228081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pPr>
              <a:lnSpc>
                <a:spcPts val="1200"/>
              </a:lnSpc>
              <a:spcAft>
                <a:spcPts val="600"/>
              </a:spcAft>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De Algemeen Rijks Archivaris (ARA) en de direct betrokken archiefdiensten doen er verstandig een regierol in te nemen bij het maken van wetten en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AMvB’s</a:t>
            </a: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a:lnSpc>
                <a:spcPts val="1200"/>
              </a:lnSpc>
              <a:spcAft>
                <a:spcPts val="600"/>
              </a:spcAft>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De in de ontwikkelingen vooroplopende instanties (zoals Ministerie van BZK, Ministerie van OCW) zouden vervolgens een inspirerende en leidende rol in de realisatie en toepassing kunnen innemen.</a:t>
            </a:r>
          </a:p>
        </p:txBody>
      </p:sp>
    </p:spTree>
    <p:extLst>
      <p:ext uri="{BB962C8B-B14F-4D97-AF65-F5344CB8AC3E}">
        <p14:creationId xmlns:p14="http://schemas.microsoft.com/office/powerpoint/2010/main" val="2449771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708961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04775" y="750888"/>
            <a:ext cx="6680200" cy="3759200"/>
          </a:xfrm>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35363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dia">
    <p:bg>
      <p:bgPr>
        <a:blipFill rotWithShape="1">
          <a:blip r:embed="rId2">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1" name="Titeltekst"/>
          <p:cNvSpPr txBox="1">
            <a:spLocks noGrp="1"/>
          </p:cNvSpPr>
          <p:nvPr>
            <p:ph type="title"/>
          </p:nvPr>
        </p:nvSpPr>
        <p:spPr>
          <a:xfrm>
            <a:off x="259883" y="2537790"/>
            <a:ext cx="7603960" cy="1119810"/>
          </a:xfrm>
          <a:prstGeom prst="rect">
            <a:avLst/>
          </a:prstGeom>
        </p:spPr>
        <p:txBody>
          <a:bodyPr anchor="b"/>
          <a:lstStyle>
            <a:lvl1pPr>
              <a:defRPr sz="3200"/>
            </a:lvl1pPr>
          </a:lstStyle>
          <a:p>
            <a:r>
              <a:t>Titeltekst</a:t>
            </a:r>
          </a:p>
        </p:txBody>
      </p:sp>
      <p:sp>
        <p:nvSpPr>
          <p:cNvPr id="12" name="Hoofdtekst - niveau één…"/>
          <p:cNvSpPr txBox="1">
            <a:spLocks noGrp="1"/>
          </p:cNvSpPr>
          <p:nvPr>
            <p:ph type="body" sz="quarter" idx="1"/>
          </p:nvPr>
        </p:nvSpPr>
        <p:spPr>
          <a:xfrm>
            <a:off x="259882" y="3657598"/>
            <a:ext cx="7603960" cy="583098"/>
          </a:xfrm>
          <a:prstGeom prst="rect">
            <a:avLst/>
          </a:prstGeom>
        </p:spPr>
        <p:txBody>
          <a:bodyPr/>
          <a:lstStyle>
            <a:lvl1pPr marL="0" indent="0" algn="r">
              <a:buSzTx/>
              <a:buFontTx/>
              <a:buNone/>
              <a:defRPr sz="1800"/>
            </a:lvl1pPr>
            <a:lvl2pPr marL="0" indent="457200" algn="r">
              <a:buSzTx/>
              <a:buFontTx/>
              <a:buNone/>
              <a:defRPr sz="1800"/>
            </a:lvl2pPr>
            <a:lvl3pPr marL="0" indent="914400" algn="r">
              <a:buSzTx/>
              <a:buFontTx/>
              <a:buNone/>
              <a:defRPr sz="1800"/>
            </a:lvl3pPr>
            <a:lvl4pPr marL="0" indent="1371600" algn="r">
              <a:buSzTx/>
              <a:buFontTx/>
              <a:buNone/>
              <a:defRPr sz="1800"/>
            </a:lvl4pPr>
            <a:lvl5pPr marL="0" indent="1828800" algn="r">
              <a:buSzTx/>
              <a:buFontTx/>
              <a:buNone/>
              <a:defRPr sz="1800"/>
            </a:lvl5p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13" name="Tijdelijke aanduiding voor tekst 16"/>
          <p:cNvSpPr>
            <a:spLocks noGrp="1"/>
          </p:cNvSpPr>
          <p:nvPr>
            <p:ph type="body" sz="quarter" idx="13"/>
          </p:nvPr>
        </p:nvSpPr>
        <p:spPr>
          <a:xfrm>
            <a:off x="4446587" y="5168899"/>
            <a:ext cx="3417888" cy="264493"/>
          </a:xfrm>
          <a:prstGeom prst="rect">
            <a:avLst/>
          </a:prstGeom>
        </p:spPr>
        <p:txBody>
          <a:bodyPr/>
          <a:lstStyle/>
          <a:p>
            <a:pPr marL="0" indent="0" algn="r">
              <a:buSzTx/>
              <a:buFontTx/>
              <a:buNone/>
              <a:defRPr sz="1200">
                <a:solidFill>
                  <a:srgbClr val="808080"/>
                </a:solidFill>
              </a:defRPr>
            </a:pPr>
            <a:endParaRPr/>
          </a:p>
        </p:txBody>
      </p:sp>
      <p:sp>
        <p:nvSpPr>
          <p:cNvPr id="14" name="Tijdelijke aanduiding voor tekst 16"/>
          <p:cNvSpPr>
            <a:spLocks noGrp="1"/>
          </p:cNvSpPr>
          <p:nvPr>
            <p:ph type="body" sz="quarter" idx="14"/>
          </p:nvPr>
        </p:nvSpPr>
        <p:spPr>
          <a:xfrm>
            <a:off x="4446587" y="5460651"/>
            <a:ext cx="3417888" cy="264492"/>
          </a:xfrm>
          <a:prstGeom prst="rect">
            <a:avLst/>
          </a:prstGeom>
        </p:spPr>
        <p:txBody>
          <a:bodyPr/>
          <a:lstStyle/>
          <a:p>
            <a:pPr marL="0" indent="0" algn="r">
              <a:buSzTx/>
              <a:buFontTx/>
              <a:buNone/>
              <a:defRPr sz="1200">
                <a:solidFill>
                  <a:srgbClr val="808080"/>
                </a:solidFill>
              </a:defRPr>
            </a:pPr>
            <a:endParaRPr/>
          </a:p>
        </p:txBody>
      </p:sp>
      <p:sp>
        <p:nvSpPr>
          <p:cNvPr id="15" name="Dianummer"/>
          <p:cNvSpPr txBox="1">
            <a:spLocks noGrp="1"/>
          </p:cNvSpPr>
          <p:nvPr>
            <p:ph type="sldNum" sz="quarter" idx="2"/>
          </p:nvPr>
        </p:nvSpPr>
        <p:spPr>
          <a:xfrm>
            <a:off x="5892800" y="6172200"/>
            <a:ext cx="2844800" cy="368301"/>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en object">
    <p:spTree>
      <p:nvGrpSpPr>
        <p:cNvPr id="1" name=""/>
        <p:cNvGrpSpPr/>
        <p:nvPr/>
      </p:nvGrpSpPr>
      <p:grpSpPr>
        <a:xfrm>
          <a:off x="0" y="0"/>
          <a:ext cx="0" cy="0"/>
          <a:chOff x="0" y="0"/>
          <a:chExt cx="0" cy="0"/>
        </a:xfrm>
      </p:grpSpPr>
      <p:sp>
        <p:nvSpPr>
          <p:cNvPr id="22" name="Titeltekst"/>
          <p:cNvSpPr txBox="1">
            <a:spLocks noGrp="1"/>
          </p:cNvSpPr>
          <p:nvPr>
            <p:ph type="title"/>
          </p:nvPr>
        </p:nvSpPr>
        <p:spPr>
          <a:xfrm>
            <a:off x="2087216" y="636104"/>
            <a:ext cx="9266584" cy="410818"/>
          </a:xfrm>
          <a:prstGeom prst="rect">
            <a:avLst/>
          </a:prstGeom>
        </p:spPr>
        <p:txBody>
          <a:bodyPr/>
          <a:lstStyle/>
          <a:p>
            <a:r>
              <a:t>Titeltekst</a:t>
            </a:r>
          </a:p>
        </p:txBody>
      </p:sp>
      <p:sp>
        <p:nvSpPr>
          <p:cNvPr id="23" name="Hoofdtekst - niveau één…"/>
          <p:cNvSpPr txBox="1">
            <a:spLocks noGrp="1"/>
          </p:cNvSpPr>
          <p:nvPr>
            <p:ph type="body" idx="1"/>
          </p:nvPr>
        </p:nvSpPr>
        <p:spPr>
          <a:xfrm>
            <a:off x="838200" y="1825625"/>
            <a:ext cx="10515600" cy="4351338"/>
          </a:xfrm>
          <a:prstGeom prst="rect">
            <a:avLst/>
          </a:prstGeom>
        </p:spPr>
        <p:txBody>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24"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ee objecten">
    <p:spTree>
      <p:nvGrpSpPr>
        <p:cNvPr id="1" name=""/>
        <p:cNvGrpSpPr/>
        <p:nvPr/>
      </p:nvGrpSpPr>
      <p:grpSpPr>
        <a:xfrm>
          <a:off x="0" y="0"/>
          <a:ext cx="0" cy="0"/>
          <a:chOff x="0" y="0"/>
          <a:chExt cx="0" cy="0"/>
        </a:xfrm>
      </p:grpSpPr>
      <p:sp>
        <p:nvSpPr>
          <p:cNvPr id="31" name="Hoofdtekst - niveau één…"/>
          <p:cNvSpPr txBox="1">
            <a:spLocks noGrp="1"/>
          </p:cNvSpPr>
          <p:nvPr>
            <p:ph type="body" sz="half" idx="1"/>
          </p:nvPr>
        </p:nvSpPr>
        <p:spPr>
          <a:xfrm>
            <a:off x="838200" y="1825625"/>
            <a:ext cx="5181600" cy="4351338"/>
          </a:xfrm>
          <a:prstGeom prst="rect">
            <a:avLst/>
          </a:prstGeom>
        </p:spPr>
        <p:txBody>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32" name="Titeltekst"/>
          <p:cNvSpPr txBox="1">
            <a:spLocks noGrp="1"/>
          </p:cNvSpPr>
          <p:nvPr>
            <p:ph type="title"/>
          </p:nvPr>
        </p:nvSpPr>
        <p:spPr>
          <a:xfrm>
            <a:off x="2087216" y="636104"/>
            <a:ext cx="9266584" cy="410818"/>
          </a:xfrm>
          <a:prstGeom prst="rect">
            <a:avLst/>
          </a:prstGeom>
        </p:spPr>
        <p:txBody>
          <a:bodyPr/>
          <a:lstStyle/>
          <a:p>
            <a:r>
              <a:t>Titeltekst</a:t>
            </a:r>
          </a:p>
        </p:txBody>
      </p:sp>
      <p:sp>
        <p:nvSpPr>
          <p:cNvPr id="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Alleen titel">
    <p:spTree>
      <p:nvGrpSpPr>
        <p:cNvPr id="1" name=""/>
        <p:cNvGrpSpPr/>
        <p:nvPr/>
      </p:nvGrpSpPr>
      <p:grpSpPr>
        <a:xfrm>
          <a:off x="0" y="0"/>
          <a:ext cx="0" cy="0"/>
          <a:chOff x="0" y="0"/>
          <a:chExt cx="0" cy="0"/>
        </a:xfrm>
      </p:grpSpPr>
      <p:sp>
        <p:nvSpPr>
          <p:cNvPr id="40" name="Titeltekst"/>
          <p:cNvSpPr txBox="1">
            <a:spLocks noGrp="1"/>
          </p:cNvSpPr>
          <p:nvPr>
            <p:ph type="title"/>
          </p:nvPr>
        </p:nvSpPr>
        <p:spPr>
          <a:xfrm>
            <a:off x="2087216" y="636104"/>
            <a:ext cx="9266584" cy="410818"/>
          </a:xfrm>
          <a:prstGeom prst="rect">
            <a:avLst/>
          </a:prstGeom>
        </p:spPr>
        <p:txBody>
          <a:bodyPr/>
          <a:lstStyle/>
          <a:p>
            <a:r>
              <a:t>Titeltekst</a:t>
            </a:r>
          </a:p>
        </p:txBody>
      </p:sp>
      <p:sp>
        <p:nvSpPr>
          <p:cNvPr id="41"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Leeg">
    <p:spTree>
      <p:nvGrpSpPr>
        <p:cNvPr id="1" name=""/>
        <p:cNvGrpSpPr/>
        <p:nvPr/>
      </p:nvGrpSpPr>
      <p:grpSpPr>
        <a:xfrm>
          <a:off x="0" y="0"/>
          <a:ext cx="0" cy="0"/>
          <a:chOff x="0" y="0"/>
          <a:chExt cx="0" cy="0"/>
        </a:xfrm>
      </p:grpSpPr>
      <p:sp>
        <p:nvSpPr>
          <p:cNvPr id="4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cSld name="Grote afbeelding">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E5A7B599-BC7C-9548-8959-1115AD9B9FE6}"/>
              </a:ext>
            </a:extLst>
          </p:cNvPr>
          <p:cNvSpPr>
            <a:spLocks noGrp="1"/>
          </p:cNvSpPr>
          <p:nvPr>
            <p:ph idx="1"/>
          </p:nvPr>
        </p:nvSpPr>
        <p:spPr>
          <a:xfrm>
            <a:off x="910662" y="793507"/>
            <a:ext cx="10362278" cy="5221363"/>
          </a:xfrm>
          <a:prstGeom prst="rect">
            <a:avLst/>
          </a:prstGeom>
        </p:spPr>
        <p:txBody>
          <a:bodyPr vert="horz" lIns="91440" tIns="45720" rIns="91440" bIns="45720" rtlCol="0">
            <a:normAutofit/>
          </a:bodyPr>
          <a:lstStyle>
            <a:lvl1pPr marL="0" indent="0">
              <a:buNone/>
              <a:defRPr/>
            </a:lvl1pPr>
          </a:lstStyle>
          <a:p>
            <a:pPr lvl="0"/>
            <a:r>
              <a:rPr lang="nl-NL" noProof="0"/>
              <a:t>Klikken om de tekststijl van het model te bewerken</a:t>
            </a:r>
          </a:p>
        </p:txBody>
      </p:sp>
      <p:sp>
        <p:nvSpPr>
          <p:cNvPr id="3" name="Tijdelijke aanduiding voor datum 2">
            <a:extLst>
              <a:ext uri="{FF2B5EF4-FFF2-40B4-BE49-F238E27FC236}">
                <a16:creationId xmlns:a16="http://schemas.microsoft.com/office/drawing/2014/main" id="{1CDF97E4-B0C2-EC4A-BCFF-3451E995ABDC}"/>
              </a:ext>
            </a:extLst>
          </p:cNvPr>
          <p:cNvSpPr>
            <a:spLocks noGrp="1"/>
          </p:cNvSpPr>
          <p:nvPr>
            <p:ph type="dt" sz="half" idx="10"/>
          </p:nvPr>
        </p:nvSpPr>
        <p:spPr/>
        <p:txBody>
          <a:bodyPr/>
          <a:lstStyle/>
          <a:p>
            <a:fld id="{13078EDE-2A11-41CC-AF6A-069604396FBA}" type="datetimeFigureOut">
              <a:rPr lang="en-US" smtClean="0"/>
              <a:t>10/25/2021</a:t>
            </a:fld>
            <a:endParaRPr lang="en-US"/>
          </a:p>
        </p:txBody>
      </p:sp>
      <p:sp>
        <p:nvSpPr>
          <p:cNvPr id="4" name="Tijdelijke aanduiding voor voettekst 3">
            <a:extLst>
              <a:ext uri="{FF2B5EF4-FFF2-40B4-BE49-F238E27FC236}">
                <a16:creationId xmlns:a16="http://schemas.microsoft.com/office/drawing/2014/main" id="{6687FDA7-9789-4243-A516-31340E269D97}"/>
              </a:ext>
            </a:extLst>
          </p:cNvPr>
          <p:cNvSpPr>
            <a:spLocks noGrp="1"/>
          </p:cNvSpPr>
          <p:nvPr>
            <p:ph type="ftr" sz="quarter" idx="11"/>
          </p:nvPr>
        </p:nvSpPr>
        <p:spPr/>
        <p:txBody>
          <a:bodyPr/>
          <a:lstStyle/>
          <a:p>
            <a:endParaRPr lang="en-US"/>
          </a:p>
        </p:txBody>
      </p:sp>
      <p:sp>
        <p:nvSpPr>
          <p:cNvPr id="5" name="Tijdelijke aanduiding voor dianummer 4">
            <a:extLst>
              <a:ext uri="{FF2B5EF4-FFF2-40B4-BE49-F238E27FC236}">
                <a16:creationId xmlns:a16="http://schemas.microsoft.com/office/drawing/2014/main" id="{6B82A037-5208-8E46-BB87-18CD86E72F33}"/>
              </a:ext>
            </a:extLst>
          </p:cNvPr>
          <p:cNvSpPr>
            <a:spLocks noGrp="1"/>
          </p:cNvSpPr>
          <p:nvPr>
            <p:ph type="sldNum" sz="quarter" idx="12"/>
          </p:nvPr>
        </p:nvSpPr>
        <p:spPr/>
        <p:txBody>
          <a:bodyPr/>
          <a:lstStyle/>
          <a:p>
            <a:fld id="{7E3A21D9-030B-4814-98A2-8E336E470881}" type="slidenum">
              <a:rPr lang="en-US" smtClean="0"/>
              <a:t>‹nr.›</a:t>
            </a:fld>
            <a:endParaRPr lang="en-US"/>
          </a:p>
        </p:txBody>
      </p:sp>
    </p:spTree>
    <p:extLst>
      <p:ext uri="{BB962C8B-B14F-4D97-AF65-F5344CB8AC3E}">
        <p14:creationId xmlns:p14="http://schemas.microsoft.com/office/powerpoint/2010/main" val="2984619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8">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eltekst"/>
          <p:cNvSpPr txBox="1">
            <a:spLocks noGrp="1"/>
          </p:cNvSpPr>
          <p:nvPr>
            <p:ph type="title"/>
          </p:nvPr>
        </p:nvSpPr>
        <p:spPr>
          <a:xfrm>
            <a:off x="609600" y="92074"/>
            <a:ext cx="10972800" cy="1508127"/>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Titeltekst</a:t>
            </a:r>
          </a:p>
        </p:txBody>
      </p:sp>
      <p:sp>
        <p:nvSpPr>
          <p:cNvPr id="3" name="Hoofdtekst - niveau één…"/>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4" name="Dianummer"/>
          <p:cNvSpPr txBox="1">
            <a:spLocks noGrp="1"/>
          </p:cNvSpPr>
          <p:nvPr>
            <p:ph type="sldNum" sz="quarter" idx="2"/>
          </p:nvPr>
        </p:nvSpPr>
        <p:spPr>
          <a:xfrm>
            <a:off x="11055885" y="6397942"/>
            <a:ext cx="297916" cy="2819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txStyles>
    <p:titleStyle>
      <a:lvl1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1pPr>
      <a:lvl2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2pPr>
      <a:lvl3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3pPr>
      <a:lvl4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4pPr>
      <a:lvl5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5pPr>
      <a:lvl6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6pPr>
      <a:lvl7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7pPr>
      <a:lvl8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8pPr>
      <a:lvl9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1pPr>
      <a:lvl2pPr marL="731519" marR="0" indent="-274319"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2pPr>
      <a:lvl3pPr marL="1188719" marR="0" indent="-274319"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3pPr>
      <a:lvl4pPr marL="1676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4pPr>
      <a:lvl5pPr marL="2171700" marR="0" indent="-3429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5pPr>
      <a:lvl6pPr marL="25908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6pPr>
      <a:lvl7pPr marL="30480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7pPr>
      <a:lvl8pPr marL="35052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8pPr>
      <a:lvl9pPr marL="3962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itel 1"/>
          <p:cNvSpPr txBox="1">
            <a:spLocks noGrp="1"/>
          </p:cNvSpPr>
          <p:nvPr>
            <p:ph type="ctrTitle"/>
          </p:nvPr>
        </p:nvSpPr>
        <p:spPr>
          <a:xfrm>
            <a:off x="0" y="2537790"/>
            <a:ext cx="7863843" cy="1119810"/>
          </a:xfrm>
          <a:prstGeom prst="rect">
            <a:avLst/>
          </a:prstGeom>
        </p:spPr>
        <p:txBody>
          <a:bodyPr>
            <a:normAutofit/>
          </a:bodyPr>
          <a:lstStyle/>
          <a:p>
            <a:r>
              <a:rPr lang="nl-NL" sz="2800" dirty="0"/>
              <a:t>Duurzame toegankelijkheid bij de bron</a:t>
            </a:r>
            <a:br>
              <a:rPr lang="nl-NL" sz="2800" dirty="0"/>
            </a:br>
            <a:endParaRPr sz="2800" dirty="0"/>
          </a:p>
        </p:txBody>
      </p:sp>
      <p:sp>
        <p:nvSpPr>
          <p:cNvPr id="65" name="Ondertitel 2"/>
          <p:cNvSpPr txBox="1">
            <a:spLocks noGrp="1"/>
          </p:cNvSpPr>
          <p:nvPr>
            <p:ph type="subTitle" sz="quarter" idx="1"/>
          </p:nvPr>
        </p:nvSpPr>
        <p:spPr>
          <a:xfrm>
            <a:off x="259882" y="3657598"/>
            <a:ext cx="7603960" cy="583098"/>
          </a:xfrm>
          <a:prstGeom prst="rect">
            <a:avLst/>
          </a:prstGeom>
        </p:spPr>
        <p:txBody>
          <a:bodyPr/>
          <a:lstStyle/>
          <a:p>
            <a:r>
              <a:rPr lang="nl-NL" dirty="0"/>
              <a:t>Innovatie van de informatie- en archieffunctie</a:t>
            </a:r>
            <a:endParaRPr dirty="0"/>
          </a:p>
        </p:txBody>
      </p:sp>
      <p:sp>
        <p:nvSpPr>
          <p:cNvPr id="66" name="Tijdelijke aanduiding voor tekst 3"/>
          <p:cNvSpPr>
            <a:spLocks noGrp="1"/>
          </p:cNvSpPr>
          <p:nvPr>
            <p:ph type="body" idx="13"/>
          </p:nvPr>
        </p:nvSpPr>
        <p:spPr>
          <a:prstGeom prst="rect">
            <a:avLst/>
          </a:prstGeom>
        </p:spPr>
        <p:txBody>
          <a:bodyPr/>
          <a:lstStyle/>
          <a:p>
            <a:pPr marL="0" indent="0" algn="r">
              <a:buSzTx/>
              <a:buFontTx/>
              <a:buNone/>
              <a:defRPr sz="1200">
                <a:solidFill>
                  <a:srgbClr val="808080"/>
                </a:solidFill>
              </a:defRPr>
            </a:pPr>
            <a:r>
              <a:rPr lang="nl-NL" dirty="0"/>
              <a:t>Roland Bisscheroux</a:t>
            </a:r>
            <a:endParaRPr dirty="0"/>
          </a:p>
        </p:txBody>
      </p:sp>
      <p:sp>
        <p:nvSpPr>
          <p:cNvPr id="67" name="Tijdelijke aanduiding voor tekst 4"/>
          <p:cNvSpPr>
            <a:spLocks noGrp="1"/>
          </p:cNvSpPr>
          <p:nvPr>
            <p:ph type="body" idx="14"/>
          </p:nvPr>
        </p:nvSpPr>
        <p:spPr>
          <a:prstGeom prst="rect">
            <a:avLst/>
          </a:prstGeom>
        </p:spPr>
        <p:txBody>
          <a:bodyPr/>
          <a:lstStyle/>
          <a:p>
            <a:pPr marL="0" indent="0" algn="r">
              <a:buSzTx/>
              <a:buFontTx/>
              <a:buNone/>
              <a:defRPr sz="1200">
                <a:solidFill>
                  <a:srgbClr val="808080"/>
                </a:solidFill>
              </a:defRPr>
            </a:pPr>
            <a:r>
              <a:rPr lang="nl-NL" dirty="0"/>
              <a:t>Kia Architectuur</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Project Start Architectuur</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pPr marL="0" indent="0">
              <a:lnSpc>
                <a:spcPts val="1200"/>
              </a:lnSpc>
              <a:buNone/>
            </a:pPr>
            <a:r>
              <a:rPr lang="nl-NL" sz="1800" b="1" dirty="0">
                <a:latin typeface="Verdana" panose="020B0604030504040204" pitchFamily="34" charset="0"/>
                <a:ea typeface="Times New Roman" panose="02020603050405020304" pitchFamily="18" charset="0"/>
                <a:cs typeface="Times New Roman" panose="02020603050405020304" pitchFamily="18" charset="0"/>
              </a:rPr>
              <a:t>Applicatie-architectuur</a:t>
            </a:r>
            <a:endParaRPr lang="nl-NL" sz="1800" b="1" dirty="0"/>
          </a:p>
          <a:p>
            <a:pPr marL="0" lvl="0" indent="0">
              <a:lnSpc>
                <a:spcPts val="1200"/>
              </a:lnSpc>
              <a:buNone/>
            </a:pPr>
            <a:endParaRPr lang="nl-NL" sz="1800"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Actieve (functionele) preservering </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Passieve (bit)preservering</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Metadatering conform standaarden</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Vernietiging </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(Beheren van) rechten- en openbaarheidsbeperkingen</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Inzage functionaliteit</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Anonimiseren en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pseudonimiseren</a:t>
            </a:r>
            <a:endParaRPr lang="nl-NL"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Ontheffing verlening</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Fixeren van informatie</a:t>
            </a:r>
          </a:p>
          <a:p>
            <a:pPr marL="342900" lvl="0" indent="-342900">
              <a:lnSpc>
                <a:spcPts val="1200"/>
              </a:lnSpc>
              <a:buFont typeface="Symbol" panose="05050102010706020507" pitchFamily="18" charset="2"/>
              <a:buChar char=""/>
            </a:pP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Distributielaag</a:t>
            </a:r>
            <a:endParaRPr lang="nl-NL"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Persistent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Identificers</a:t>
            </a: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PIDs</a:t>
            </a: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Controle en regie op voorkeursformaten</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Verrijking door derden.</a:t>
            </a:r>
          </a:p>
          <a:p>
            <a:pPr marL="342900" lvl="0" indent="-342900">
              <a:lnSpc>
                <a:spcPts val="1200"/>
              </a:lnSpc>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Ondersteuning voor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Linked</a:t>
            </a: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 (Open) Data.</a:t>
            </a:r>
          </a:p>
          <a:p>
            <a:pPr marL="342900" lvl="0" indent="-342900">
              <a:lnSpc>
                <a:spcPts val="1200"/>
              </a:lnSpc>
              <a:spcAft>
                <a:spcPts val="600"/>
              </a:spcAft>
              <a:buFont typeface="Symbol" panose="05050102010706020507" pitchFamily="18" charset="2"/>
              <a:buChar cha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(Google) Full tekst search.</a:t>
            </a:r>
          </a:p>
        </p:txBody>
      </p:sp>
    </p:spTree>
    <p:extLst>
      <p:ext uri="{BB962C8B-B14F-4D97-AF65-F5344CB8AC3E}">
        <p14:creationId xmlns:p14="http://schemas.microsoft.com/office/powerpoint/2010/main" val="401164173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Project Start Architectuur</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pPr marL="0" indent="0">
              <a:lnSpc>
                <a:spcPts val="1200"/>
              </a:lnSpc>
              <a:spcAft>
                <a:spcPts val="600"/>
              </a:spcAft>
              <a:buNone/>
            </a:pPr>
            <a:r>
              <a:rPr lang="nl-NL" sz="2200" b="1" dirty="0" err="1"/>
              <a:t>Governance</a:t>
            </a:r>
            <a:r>
              <a:rPr lang="nl-NL" sz="2200" b="1" dirty="0"/>
              <a:t> uitdagingen…</a:t>
            </a:r>
          </a:p>
          <a:p>
            <a:pPr>
              <a:lnSpc>
                <a:spcPts val="1200"/>
              </a:lnSpc>
              <a:spcAft>
                <a:spcPts val="600"/>
              </a:spcAft>
            </a:pPr>
            <a:endParaRPr lang="nl-NL" sz="1800" dirty="0">
              <a:latin typeface="Verdana" panose="020B0604030504040204" pitchFamily="34" charset="0"/>
              <a:cs typeface="Times New Roman" panose="02020603050405020304" pitchFamily="18" charset="0"/>
            </a:endParaRPr>
          </a:p>
          <a:p>
            <a:pPr>
              <a:lnSpc>
                <a:spcPts val="1200"/>
              </a:lnSpc>
              <a:spcAft>
                <a:spcPts val="600"/>
              </a:spcAft>
            </a:pPr>
            <a:r>
              <a:rPr lang="nl-NL" sz="2000" dirty="0">
                <a:latin typeface="Verdana" panose="020B0604030504040204" pitchFamily="34" charset="0"/>
                <a:cs typeface="Times New Roman" panose="02020603050405020304" pitchFamily="18" charset="0"/>
              </a:rPr>
              <a:t>Beheer</a:t>
            </a:r>
          </a:p>
          <a:p>
            <a:pPr>
              <a:lnSpc>
                <a:spcPts val="1200"/>
              </a:lnSpc>
              <a:spcAft>
                <a:spcPts val="600"/>
              </a:spcAft>
            </a:pPr>
            <a:r>
              <a:rPr lang="nl-NL" sz="2000" dirty="0">
                <a:latin typeface="Verdana" panose="020B0604030504040204" pitchFamily="34" charset="0"/>
                <a:cs typeface="Times New Roman" panose="02020603050405020304" pitchFamily="18" charset="0"/>
              </a:rPr>
              <a:t>Inspectie en toezicht</a:t>
            </a:r>
          </a:p>
          <a:p>
            <a:pPr>
              <a:lnSpc>
                <a:spcPts val="1200"/>
              </a:lnSpc>
              <a:spcAft>
                <a:spcPts val="600"/>
              </a:spcAft>
            </a:pPr>
            <a:r>
              <a:rPr lang="nl-NL" sz="2000" dirty="0">
                <a:solidFill>
                  <a:srgbClr val="FF0000"/>
                </a:solidFill>
                <a:latin typeface="Verdana" panose="020B0604030504040204" pitchFamily="34" charset="0"/>
                <a:cs typeface="Times New Roman" panose="02020603050405020304" pitchFamily="18" charset="0"/>
              </a:rPr>
              <a:t>Verantwoordelijkheden</a:t>
            </a:r>
          </a:p>
          <a:p>
            <a:pPr>
              <a:lnSpc>
                <a:spcPts val="1200"/>
              </a:lnSpc>
              <a:spcAft>
                <a:spcPts val="600"/>
              </a:spcAft>
            </a:pPr>
            <a:r>
              <a:rPr lang="nl-NL" sz="2000" dirty="0">
                <a:latin typeface="Verdana" panose="020B0604030504040204" pitchFamily="34" charset="0"/>
                <a:cs typeface="Times New Roman" panose="02020603050405020304" pitchFamily="18" charset="0"/>
              </a:rPr>
              <a:t>Kennisopbouw en -borging</a:t>
            </a:r>
          </a:p>
          <a:p>
            <a:pPr>
              <a:lnSpc>
                <a:spcPts val="1200"/>
              </a:lnSpc>
              <a:spcAft>
                <a:spcPts val="600"/>
              </a:spcAft>
            </a:pPr>
            <a:r>
              <a:rPr lang="nl-NL" sz="2000" dirty="0">
                <a:latin typeface="Verdana" panose="020B0604030504040204" pitchFamily="34" charset="0"/>
                <a:cs typeface="Times New Roman" panose="02020603050405020304" pitchFamily="18" charset="0"/>
              </a:rPr>
              <a:t>Regie op standaardisatie </a:t>
            </a:r>
          </a:p>
          <a:p>
            <a:pPr>
              <a:lnSpc>
                <a:spcPts val="1200"/>
              </a:lnSpc>
              <a:spcAft>
                <a:spcPts val="600"/>
              </a:spcAft>
            </a:pPr>
            <a:r>
              <a:rPr lang="nl-NL" sz="2000" dirty="0">
                <a:latin typeface="Verdana" panose="020B0604030504040204" pitchFamily="34" charset="0"/>
                <a:cs typeface="Times New Roman" panose="02020603050405020304" pitchFamily="18" charset="0"/>
              </a:rPr>
              <a:t>Toetsing van (de toepassing van) standaardisatie</a:t>
            </a:r>
          </a:p>
          <a:p>
            <a:pPr>
              <a:lnSpc>
                <a:spcPts val="1200"/>
              </a:lnSpc>
              <a:spcAft>
                <a:spcPts val="600"/>
              </a:spcAft>
            </a:pPr>
            <a:endParaRPr lang="nl-NL" sz="18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881684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Project Start Architectuur</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pPr marL="0" indent="0">
              <a:lnSpc>
                <a:spcPts val="1200"/>
              </a:lnSpc>
              <a:spcAft>
                <a:spcPts val="600"/>
              </a:spcAft>
              <a:buNone/>
            </a:pPr>
            <a:r>
              <a:rPr lang="nl-NL" sz="2200" b="1" dirty="0"/>
              <a:t>GAP en aanbevelingen</a:t>
            </a:r>
          </a:p>
          <a:p>
            <a:pPr marL="0" indent="0">
              <a:lnSpc>
                <a:spcPts val="1200"/>
              </a:lnSpc>
              <a:spcAft>
                <a:spcPts val="600"/>
              </a:spcAft>
              <a:buNone/>
            </a:pPr>
            <a:endParaRPr lang="nl-NL" sz="2000" dirty="0">
              <a:latin typeface="Verdana" panose="020B0604030504040204" pitchFamily="34" charset="0"/>
              <a:cs typeface="Times New Roman" panose="02020603050405020304" pitchFamily="18" charset="0"/>
            </a:endParaRPr>
          </a:p>
          <a:p>
            <a:pPr>
              <a:lnSpc>
                <a:spcPts val="1200"/>
              </a:lnSpc>
              <a:spcAft>
                <a:spcPts val="600"/>
              </a:spcAft>
            </a:pPr>
            <a:r>
              <a:rPr lang="nl-NL" sz="2000" dirty="0">
                <a:latin typeface="Verdana" panose="020B0604030504040204" pitchFamily="34" charset="0"/>
                <a:cs typeface="Times New Roman" panose="02020603050405020304" pitchFamily="18" charset="0"/>
              </a:rPr>
              <a:t>Het perspectief van de eindgebruiker, de archiefconsument</a:t>
            </a:r>
          </a:p>
          <a:p>
            <a:pPr>
              <a:lnSpc>
                <a:spcPts val="1200"/>
              </a:lnSpc>
              <a:spcAft>
                <a:spcPts val="600"/>
              </a:spcAft>
            </a:pPr>
            <a:r>
              <a:rPr lang="nl-NL" sz="2000" dirty="0">
                <a:latin typeface="Verdana" panose="020B0604030504040204" pitchFamily="34" charset="0"/>
                <a:cs typeface="Times New Roman" panose="02020603050405020304" pitchFamily="18" charset="0"/>
              </a:rPr>
              <a:t>Aangaan van samenwerking  </a:t>
            </a:r>
          </a:p>
          <a:p>
            <a:pPr>
              <a:lnSpc>
                <a:spcPts val="1200"/>
              </a:lnSpc>
              <a:spcAft>
                <a:spcPts val="600"/>
              </a:spcAft>
            </a:pPr>
            <a:r>
              <a:rPr lang="nl-NL" sz="2000" dirty="0">
                <a:solidFill>
                  <a:srgbClr val="FF0000"/>
                </a:solidFill>
                <a:latin typeface="Verdana" panose="020B0604030504040204" pitchFamily="34" charset="0"/>
                <a:cs typeface="Times New Roman" panose="02020603050405020304" pitchFamily="18" charset="0"/>
              </a:rPr>
              <a:t>Vergroten van regie &amp; leiderschap</a:t>
            </a:r>
          </a:p>
          <a:p>
            <a:pPr>
              <a:lnSpc>
                <a:spcPts val="1200"/>
              </a:lnSpc>
              <a:spcAft>
                <a:spcPts val="600"/>
              </a:spcAft>
            </a:pPr>
            <a:r>
              <a:rPr lang="nl-NL" sz="2000" dirty="0">
                <a:latin typeface="Verdana" panose="020B0604030504040204" pitchFamily="34" charset="0"/>
                <a:cs typeface="Times New Roman" panose="02020603050405020304" pitchFamily="18" charset="0"/>
              </a:rPr>
              <a:t>Regie op specifieke portalen</a:t>
            </a:r>
          </a:p>
          <a:p>
            <a:pPr>
              <a:lnSpc>
                <a:spcPts val="1200"/>
              </a:lnSpc>
              <a:spcAft>
                <a:spcPts val="600"/>
              </a:spcAft>
            </a:pPr>
            <a:r>
              <a:rPr lang="nl-NL" sz="2000" dirty="0">
                <a:latin typeface="Verdana" panose="020B0604030504040204" pitchFamily="34" charset="0"/>
                <a:cs typeface="Times New Roman" panose="02020603050405020304" pitchFamily="18" charset="0"/>
              </a:rPr>
              <a:t>Van juridiseren naar realiseren</a:t>
            </a:r>
          </a:p>
        </p:txBody>
      </p:sp>
    </p:spTree>
    <p:extLst>
      <p:ext uri="{BB962C8B-B14F-4D97-AF65-F5344CB8AC3E}">
        <p14:creationId xmlns:p14="http://schemas.microsoft.com/office/powerpoint/2010/main" val="236189825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Project Start Architectuur</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pPr marL="0" indent="0">
              <a:lnSpc>
                <a:spcPts val="1200"/>
              </a:lnSpc>
              <a:spcAft>
                <a:spcPts val="600"/>
              </a:spcAft>
              <a:buNone/>
            </a:pPr>
            <a:r>
              <a:rPr lang="nl-NL" sz="2200" b="1" dirty="0"/>
              <a:t>Conclusies en vervolg</a:t>
            </a:r>
          </a:p>
          <a:p>
            <a:pPr marL="0" indent="0">
              <a:lnSpc>
                <a:spcPts val="1200"/>
              </a:lnSpc>
              <a:spcAft>
                <a:spcPts val="600"/>
              </a:spcAft>
              <a:buNone/>
            </a:pPr>
            <a:endParaRPr lang="nl-NL" sz="2200" b="1" dirty="0"/>
          </a:p>
          <a:p>
            <a:pPr>
              <a:lnSpc>
                <a:spcPts val="1200"/>
              </a:lnSpc>
              <a:spcAft>
                <a:spcPts val="600"/>
              </a:spcAft>
            </a:pPr>
            <a:r>
              <a:rPr lang="nl-NL" sz="2000" dirty="0">
                <a:latin typeface="Verdana" panose="020B0604030504040204" pitchFamily="34" charset="0"/>
                <a:cs typeface="Times New Roman" panose="02020603050405020304" pitchFamily="18" charset="0"/>
              </a:rPr>
              <a:t>Verschillende gezichtspunten =&gt; traag proces</a:t>
            </a:r>
          </a:p>
          <a:p>
            <a:pPr>
              <a:lnSpc>
                <a:spcPts val="1200"/>
              </a:lnSpc>
              <a:spcAft>
                <a:spcPts val="600"/>
              </a:spcAft>
            </a:pPr>
            <a:r>
              <a:rPr lang="nl-NL" sz="2000" dirty="0">
                <a:latin typeface="Verdana" panose="020B0604030504040204" pitchFamily="34" charset="0"/>
                <a:cs typeface="Times New Roman" panose="02020603050405020304" pitchFamily="18" charset="0"/>
              </a:rPr>
              <a:t>Nog geen </a:t>
            </a:r>
            <a:r>
              <a:rPr lang="nl-NL" sz="2000" dirty="0" err="1">
                <a:latin typeface="Verdana" panose="020B0604030504040204" pitchFamily="34" charset="0"/>
                <a:cs typeface="Times New Roman" panose="02020603050405020304" pitchFamily="18" charset="0"/>
              </a:rPr>
              <a:t>concensus</a:t>
            </a:r>
            <a:r>
              <a:rPr lang="nl-NL" sz="2000" dirty="0">
                <a:latin typeface="Verdana" panose="020B0604030504040204" pitchFamily="34" charset="0"/>
                <a:cs typeface="Times New Roman" panose="02020603050405020304" pitchFamily="18" charset="0"/>
              </a:rPr>
              <a:t> =&gt; resultaat nog niet concreet</a:t>
            </a:r>
          </a:p>
          <a:p>
            <a:pPr>
              <a:lnSpc>
                <a:spcPts val="1200"/>
              </a:lnSpc>
              <a:spcAft>
                <a:spcPts val="600"/>
              </a:spcAft>
            </a:pPr>
            <a:endParaRPr lang="nl-NL" sz="2000" dirty="0">
              <a:latin typeface="Verdana" panose="020B0604030504040204" pitchFamily="34" charset="0"/>
              <a:cs typeface="Times New Roman" panose="02020603050405020304" pitchFamily="18" charset="0"/>
            </a:endParaRPr>
          </a:p>
          <a:p>
            <a:pPr marL="0" indent="0">
              <a:lnSpc>
                <a:spcPts val="1200"/>
              </a:lnSpc>
              <a:spcAft>
                <a:spcPts val="600"/>
              </a:spcAft>
              <a:buNone/>
            </a:pPr>
            <a:r>
              <a:rPr lang="nl-NL" sz="2000" dirty="0">
                <a:latin typeface="Verdana" panose="020B0604030504040204" pitchFamily="34" charset="0"/>
                <a:cs typeface="Times New Roman" panose="02020603050405020304" pitchFamily="18" charset="0"/>
              </a:rPr>
              <a:t>1</a:t>
            </a:r>
          </a:p>
          <a:p>
            <a:pPr>
              <a:lnSpc>
                <a:spcPts val="1200"/>
              </a:lnSpc>
              <a:spcAft>
                <a:spcPts val="600"/>
              </a:spcAft>
            </a:pPr>
            <a:r>
              <a:rPr lang="nl-NL" sz="2000" dirty="0">
                <a:latin typeface="Verdana" panose="020B0604030504040204" pitchFamily="34" charset="0"/>
                <a:cs typeface="Times New Roman" panose="02020603050405020304" pitchFamily="18" charset="0"/>
              </a:rPr>
              <a:t>Plaatsen binnen brede ontwikkeling digitale overheid</a:t>
            </a:r>
          </a:p>
          <a:p>
            <a:pPr>
              <a:lnSpc>
                <a:spcPts val="1200"/>
              </a:lnSpc>
              <a:spcAft>
                <a:spcPts val="600"/>
              </a:spcAft>
            </a:pPr>
            <a:r>
              <a:rPr lang="nl-NL" sz="2000" dirty="0">
                <a:solidFill>
                  <a:srgbClr val="FF0000"/>
                </a:solidFill>
                <a:latin typeface="Verdana" panose="020B0604030504040204" pitchFamily="34" charset="0"/>
                <a:cs typeface="Times New Roman" panose="02020603050405020304" pitchFamily="18" charset="0"/>
              </a:rPr>
              <a:t>Gedeelde visie vaststellen?</a:t>
            </a:r>
          </a:p>
          <a:p>
            <a:pPr>
              <a:lnSpc>
                <a:spcPts val="1200"/>
              </a:lnSpc>
              <a:spcAft>
                <a:spcPts val="600"/>
              </a:spcAft>
            </a:pPr>
            <a:endParaRPr lang="nl-NL" sz="2000" dirty="0">
              <a:latin typeface="Verdana" panose="020B0604030504040204" pitchFamily="34" charset="0"/>
              <a:cs typeface="Times New Roman" panose="02020603050405020304" pitchFamily="18" charset="0"/>
            </a:endParaRPr>
          </a:p>
          <a:p>
            <a:pPr marL="0" indent="0">
              <a:lnSpc>
                <a:spcPts val="1200"/>
              </a:lnSpc>
              <a:spcAft>
                <a:spcPts val="600"/>
              </a:spcAft>
              <a:buNone/>
            </a:pPr>
            <a:r>
              <a:rPr lang="nl-NL" sz="2000" dirty="0">
                <a:latin typeface="Verdana" panose="020B0604030504040204" pitchFamily="34" charset="0"/>
                <a:cs typeface="Times New Roman" panose="02020603050405020304" pitchFamily="18" charset="0"/>
              </a:rPr>
              <a:t>2</a:t>
            </a:r>
          </a:p>
          <a:p>
            <a:pPr>
              <a:lnSpc>
                <a:spcPts val="1200"/>
              </a:lnSpc>
              <a:spcAft>
                <a:spcPts val="600"/>
              </a:spcAft>
            </a:pPr>
            <a:r>
              <a:rPr lang="nl-NL" sz="2000" dirty="0">
                <a:latin typeface="Verdana" panose="020B0604030504040204" pitchFamily="34" charset="0"/>
                <a:cs typeface="Times New Roman" panose="02020603050405020304" pitchFamily="18" charset="0"/>
              </a:rPr>
              <a:t>Pilots om PSA te toetsen</a:t>
            </a:r>
          </a:p>
          <a:p>
            <a:pPr>
              <a:lnSpc>
                <a:spcPts val="1200"/>
              </a:lnSpc>
              <a:spcAft>
                <a:spcPts val="600"/>
              </a:spcAft>
            </a:pPr>
            <a:r>
              <a:rPr lang="nl-NL" sz="2000" dirty="0">
                <a:latin typeface="Verdana" panose="020B0604030504040204" pitchFamily="34" charset="0"/>
                <a:cs typeface="Times New Roman" panose="02020603050405020304" pitchFamily="18" charset="0"/>
              </a:rPr>
              <a:t>Duurzaam Hergebruik van Ruimtelijke Data</a:t>
            </a:r>
          </a:p>
          <a:p>
            <a:pPr>
              <a:lnSpc>
                <a:spcPts val="1200"/>
              </a:lnSpc>
              <a:spcAft>
                <a:spcPts val="600"/>
              </a:spcAft>
            </a:pPr>
            <a:endParaRPr lang="nl-NL" sz="2000" dirty="0">
              <a:latin typeface="Verdana" panose="020B0604030504040204" pitchFamily="34" charset="0"/>
              <a:cs typeface="Times New Roman" panose="02020603050405020304" pitchFamily="18" charset="0"/>
            </a:endParaRPr>
          </a:p>
          <a:p>
            <a:pPr>
              <a:lnSpc>
                <a:spcPts val="1200"/>
              </a:lnSpc>
              <a:spcAft>
                <a:spcPts val="600"/>
              </a:spcAft>
            </a:pPr>
            <a:endParaRPr lang="nl-NL" sz="2000" dirty="0">
              <a:latin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8257817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Vervolg</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pPr marL="0" indent="0">
              <a:buNone/>
            </a:pPr>
            <a:r>
              <a:rPr lang="nl-NL" sz="1800" b="1" dirty="0"/>
              <a:t>Toekenning innovatiebudget 2021 - Duurzaam Hergebruik van Ruimtelijke Data</a:t>
            </a:r>
          </a:p>
          <a:p>
            <a:pPr marL="0" indent="0">
              <a:buNone/>
            </a:pPr>
            <a:endParaRPr lang="nl-NL" b="1" i="0" dirty="0">
              <a:solidFill>
                <a:srgbClr val="000000"/>
              </a:solidFill>
              <a:effectLst/>
              <a:latin typeface="Rijksoverheid Sans bold"/>
            </a:endParaRPr>
          </a:p>
          <a:p>
            <a:pPr algn="l"/>
            <a:r>
              <a:rPr lang="nl-NL" b="1" i="0" dirty="0">
                <a:solidFill>
                  <a:srgbClr val="000000"/>
                </a:solidFill>
                <a:effectLst/>
                <a:latin typeface="Rijksoverheid Sans regular"/>
              </a:rPr>
              <a:t>Initiatiefnemers</a:t>
            </a:r>
            <a:r>
              <a:rPr lang="nl-NL" b="0" i="0" dirty="0">
                <a:solidFill>
                  <a:srgbClr val="000000"/>
                </a:solidFill>
                <a:effectLst/>
                <a:latin typeface="Rijksoverheid Sans regular"/>
              </a:rPr>
              <a:t>: gemeente Amsterdam (regie), Waterlands Archief, Stadsarchief Amsterdam, Technische Universiteit Eindhoven, RWTH Aachen University, Universiteit van Amsterdam, Waternet, </a:t>
            </a:r>
            <a:r>
              <a:rPr lang="nl-NL" b="0" i="0" dirty="0" err="1">
                <a:solidFill>
                  <a:srgbClr val="000000"/>
                </a:solidFill>
                <a:effectLst/>
                <a:latin typeface="Rijksoverheid Sans regular"/>
              </a:rPr>
              <a:t>Picturae</a:t>
            </a:r>
            <a:r>
              <a:rPr lang="nl-NL" b="0" i="0" dirty="0">
                <a:solidFill>
                  <a:srgbClr val="000000"/>
                </a:solidFill>
                <a:effectLst/>
                <a:latin typeface="Rijksoverheid Sans regular"/>
              </a:rPr>
              <a:t>, </a:t>
            </a:r>
            <a:r>
              <a:rPr lang="nl-NL" b="0" i="0" dirty="0" err="1">
                <a:solidFill>
                  <a:srgbClr val="000000"/>
                </a:solidFill>
                <a:effectLst/>
                <a:latin typeface="Rijksoverheid Sans regular"/>
              </a:rPr>
              <a:t>Bvolve</a:t>
            </a:r>
            <a:r>
              <a:rPr lang="nl-NL" b="0" i="0" dirty="0">
                <a:solidFill>
                  <a:srgbClr val="000000"/>
                </a:solidFill>
                <a:effectLst/>
                <a:latin typeface="Rijksoverheid Sans regular"/>
              </a:rPr>
              <a:t> en GOBAR.</a:t>
            </a:r>
          </a:p>
          <a:p>
            <a:pPr algn="l"/>
            <a:endParaRPr lang="nl-NL" b="0" i="0" dirty="0">
              <a:solidFill>
                <a:srgbClr val="000000"/>
              </a:solidFill>
              <a:effectLst/>
              <a:latin typeface="Rijksoverheid Sans regular"/>
            </a:endParaRPr>
          </a:p>
          <a:p>
            <a:pPr algn="l"/>
            <a:r>
              <a:rPr lang="nl-NL" b="1" i="0" dirty="0">
                <a:solidFill>
                  <a:srgbClr val="000000"/>
                </a:solidFill>
                <a:effectLst/>
                <a:latin typeface="Rijksoverheid Sans bold"/>
              </a:rPr>
              <a:t>Beschrijving: </a:t>
            </a:r>
            <a:r>
              <a:rPr lang="nl-NL" b="0" i="0" dirty="0">
                <a:solidFill>
                  <a:srgbClr val="000000"/>
                </a:solidFill>
                <a:effectLst/>
                <a:latin typeface="Rijksoverheid Sans regular"/>
              </a:rPr>
              <a:t>Eenduidige landelijke criteria moeten zorgen dat bouwinformatiemodellen op lange termijn voor de hele gemeenschap bruikbaar blijven. </a:t>
            </a:r>
          </a:p>
          <a:p>
            <a:pPr algn="l"/>
            <a:endParaRPr lang="nl-NL" i="1" dirty="0"/>
          </a:p>
        </p:txBody>
      </p:sp>
    </p:spTree>
    <p:extLst>
      <p:ext uri="{BB962C8B-B14F-4D97-AF65-F5344CB8AC3E}">
        <p14:creationId xmlns:p14="http://schemas.microsoft.com/office/powerpoint/2010/main" val="366248469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el 1"/>
          <p:cNvSpPr txBox="1">
            <a:spLocks noGrp="1"/>
          </p:cNvSpPr>
          <p:nvPr>
            <p:ph type="title"/>
          </p:nvPr>
        </p:nvSpPr>
        <p:spPr>
          <a:xfrm>
            <a:off x="2087215" y="636104"/>
            <a:ext cx="9266585" cy="410819"/>
          </a:xfrm>
          <a:prstGeom prst="rect">
            <a:avLst/>
          </a:prstGeom>
        </p:spPr>
        <p:txBody>
          <a:bodyPr/>
          <a:lstStyle/>
          <a:p>
            <a:pPr>
              <a:defRPr sz="2100"/>
            </a:pPr>
            <a:r>
              <a:rPr lang="nl-NL" dirty="0"/>
              <a:t>Vragen?</a:t>
            </a:r>
            <a:endParaRPr dirty="0"/>
          </a:p>
        </p:txBody>
      </p:sp>
    </p:spTree>
    <p:extLst>
      <p:ext uri="{BB962C8B-B14F-4D97-AF65-F5344CB8AC3E}">
        <p14:creationId xmlns:p14="http://schemas.microsoft.com/office/powerpoint/2010/main" val="327785196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t>Onderwerpen</a:t>
            </a:r>
          </a:p>
        </p:txBody>
      </p:sp>
      <p:sp>
        <p:nvSpPr>
          <p:cNvPr id="70" name="Tijdelijke aanduiding voor inhoud 2"/>
          <p:cNvSpPr txBox="1">
            <a:spLocks noGrp="1"/>
          </p:cNvSpPr>
          <p:nvPr>
            <p:ph type="body" idx="1"/>
          </p:nvPr>
        </p:nvSpPr>
        <p:spPr>
          <a:xfrm>
            <a:off x="838200" y="1825625"/>
            <a:ext cx="10515600" cy="4351338"/>
          </a:xfrm>
          <a:prstGeom prst="rect">
            <a:avLst/>
          </a:prstGeom>
        </p:spPr>
        <p:txBody>
          <a:bodyPr>
            <a:normAutofit/>
          </a:bodyPr>
          <a:lstStyle/>
          <a:p>
            <a:r>
              <a:rPr lang="nl-NL" dirty="0"/>
              <a:t>Archiefwet 2021</a:t>
            </a:r>
          </a:p>
          <a:p>
            <a:endParaRPr lang="nl-NL" dirty="0"/>
          </a:p>
          <a:p>
            <a:r>
              <a:rPr lang="nl-NL" dirty="0" err="1"/>
              <a:t>Custodiaal</a:t>
            </a:r>
            <a:r>
              <a:rPr lang="nl-NL" dirty="0"/>
              <a:t> vs. Post-</a:t>
            </a:r>
            <a:r>
              <a:rPr lang="nl-NL" dirty="0" err="1"/>
              <a:t>custodiaal</a:t>
            </a:r>
            <a:endParaRPr lang="nl-NL" dirty="0"/>
          </a:p>
          <a:p>
            <a:endParaRPr dirty="0"/>
          </a:p>
          <a:p>
            <a:r>
              <a:rPr lang="nl-NL" dirty="0"/>
              <a:t>Duurzame toegankelijkheid</a:t>
            </a:r>
          </a:p>
          <a:p>
            <a:endParaRPr dirty="0"/>
          </a:p>
          <a:p>
            <a:r>
              <a:rPr lang="nl-NL" dirty="0"/>
              <a:t>Project Start Architectuur</a:t>
            </a:r>
          </a:p>
          <a:p>
            <a:endParaRPr lang="nl-NL" dirty="0"/>
          </a:p>
          <a:p>
            <a:endParaRPr dirty="0"/>
          </a:p>
        </p:txBody>
      </p:sp>
    </p:spTree>
    <p:extLst>
      <p:ext uri="{BB962C8B-B14F-4D97-AF65-F5344CB8AC3E}">
        <p14:creationId xmlns:p14="http://schemas.microsoft.com/office/powerpoint/2010/main" val="308404865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Archiefwet 2021</a:t>
            </a:r>
            <a:endParaRPr dirty="0"/>
          </a:p>
        </p:txBody>
      </p:sp>
      <p:sp>
        <p:nvSpPr>
          <p:cNvPr id="70" name="Tijdelijke aanduiding voor inhoud 2"/>
          <p:cNvSpPr txBox="1">
            <a:spLocks noGrp="1"/>
          </p:cNvSpPr>
          <p:nvPr>
            <p:ph type="body" idx="1"/>
          </p:nvPr>
        </p:nvSpPr>
        <p:spPr>
          <a:xfrm>
            <a:off x="838200" y="1825624"/>
            <a:ext cx="10515600" cy="5032375"/>
          </a:xfrm>
          <a:prstGeom prst="rect">
            <a:avLst/>
          </a:prstGeom>
        </p:spPr>
        <p:txBody>
          <a:bodyPr>
            <a:normAutofit/>
          </a:bodyPr>
          <a:lstStyle/>
          <a:p>
            <a:r>
              <a:rPr lang="nl-NL" dirty="0"/>
              <a:t>Overbrenging = </a:t>
            </a:r>
            <a:r>
              <a:rPr lang="nl-NL" b="1" dirty="0">
                <a:solidFill>
                  <a:schemeClr val="tx1"/>
                </a:solidFill>
              </a:rPr>
              <a:t>‘archiefdienst’</a:t>
            </a:r>
          </a:p>
          <a:p>
            <a:pPr marL="0" indent="0">
              <a:buNone/>
            </a:pPr>
            <a:endParaRPr lang="nl-NL" i="1" dirty="0"/>
          </a:p>
          <a:p>
            <a:r>
              <a:rPr lang="nl-NL" dirty="0"/>
              <a:t>Ontheffing van overbrenging = ‘</a:t>
            </a:r>
            <a:r>
              <a:rPr lang="nl-NL" b="1" dirty="0"/>
              <a:t>bewaren bij de bron</a:t>
            </a:r>
            <a:r>
              <a:rPr lang="nl-NL" dirty="0"/>
              <a:t>’</a:t>
            </a:r>
          </a:p>
          <a:p>
            <a:pPr marL="0" indent="0">
              <a:buNone/>
            </a:pPr>
            <a:endParaRPr lang="nl-NL" dirty="0"/>
          </a:p>
          <a:p>
            <a:r>
              <a:rPr lang="nl-NL" dirty="0">
                <a:solidFill>
                  <a:srgbClr val="FF0000"/>
                </a:solidFill>
              </a:rPr>
              <a:t>Overbrenging 2.0 = ‘</a:t>
            </a:r>
            <a:r>
              <a:rPr lang="nl-NL" b="1" dirty="0">
                <a:solidFill>
                  <a:srgbClr val="FF0000"/>
                </a:solidFill>
              </a:rPr>
              <a:t>duurzame toegankelijkheid bij de bron</a:t>
            </a:r>
            <a:r>
              <a:rPr lang="nl-NL" dirty="0">
                <a:solidFill>
                  <a:srgbClr val="FF0000"/>
                </a:solidFill>
              </a:rPr>
              <a:t>’</a:t>
            </a:r>
          </a:p>
        </p:txBody>
      </p:sp>
    </p:spTree>
    <p:extLst>
      <p:ext uri="{BB962C8B-B14F-4D97-AF65-F5344CB8AC3E}">
        <p14:creationId xmlns:p14="http://schemas.microsoft.com/office/powerpoint/2010/main" val="418531129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err="1"/>
              <a:t>Custodiaal</a:t>
            </a:r>
            <a:r>
              <a:rPr lang="nl-NL" dirty="0"/>
              <a:t> en Post-</a:t>
            </a:r>
            <a:r>
              <a:rPr lang="nl-NL" dirty="0" err="1"/>
              <a:t>custodiaal</a:t>
            </a:r>
            <a:endParaRPr dirty="0"/>
          </a:p>
        </p:txBody>
      </p:sp>
      <p:sp>
        <p:nvSpPr>
          <p:cNvPr id="70" name="Tijdelijke aanduiding voor inhoud 2"/>
          <p:cNvSpPr txBox="1">
            <a:spLocks noGrp="1"/>
          </p:cNvSpPr>
          <p:nvPr>
            <p:ph type="body" idx="1"/>
          </p:nvPr>
        </p:nvSpPr>
        <p:spPr>
          <a:xfrm>
            <a:off x="838200" y="1825625"/>
            <a:ext cx="10515600" cy="4351338"/>
          </a:xfrm>
          <a:prstGeom prst="rect">
            <a:avLst/>
          </a:prstGeom>
        </p:spPr>
        <p:txBody>
          <a:bodyPr>
            <a:normAutofit/>
          </a:bodyPr>
          <a:lstStyle/>
          <a:p>
            <a:r>
              <a:rPr lang="nl-NL" b="1" dirty="0"/>
              <a:t>Verplaatsen naar een specifieke bewaaromgeving (</a:t>
            </a:r>
            <a:r>
              <a:rPr lang="nl-NL" b="1" dirty="0" err="1"/>
              <a:t>Custodiaal</a:t>
            </a:r>
            <a:r>
              <a:rPr lang="nl-NL" b="1" dirty="0"/>
              <a:t>)</a:t>
            </a:r>
          </a:p>
          <a:p>
            <a:endParaRPr lang="nl-NL" dirty="0"/>
          </a:p>
          <a:p>
            <a:endParaRPr dirty="0"/>
          </a:p>
          <a:p>
            <a:r>
              <a:rPr lang="nl-NL" b="1" dirty="0">
                <a:solidFill>
                  <a:srgbClr val="FF0000"/>
                </a:solidFill>
              </a:rPr>
              <a:t>Niet verplaatsen (Post-</a:t>
            </a:r>
            <a:r>
              <a:rPr lang="nl-NL" b="1" dirty="0" err="1">
                <a:solidFill>
                  <a:srgbClr val="FF0000"/>
                </a:solidFill>
              </a:rPr>
              <a:t>custodiaal</a:t>
            </a:r>
            <a:r>
              <a:rPr lang="nl-NL" b="1" dirty="0">
                <a:solidFill>
                  <a:srgbClr val="FF0000"/>
                </a:solidFill>
              </a:rPr>
              <a:t>)</a:t>
            </a:r>
          </a:p>
          <a:p>
            <a:endParaRPr lang="nl-NL" dirty="0"/>
          </a:p>
          <a:p>
            <a:r>
              <a:rPr lang="nl-NL" b="1" dirty="0"/>
              <a:t>Last resort (archiefbewaarplaats</a:t>
            </a:r>
          </a:p>
          <a:p>
            <a:endParaRPr lang="nl-NL" b="1" dirty="0"/>
          </a:p>
          <a:p>
            <a:r>
              <a:rPr lang="nl-NL" b="1" dirty="0"/>
              <a:t>Andere plaats (landelijke voorziening)?</a:t>
            </a:r>
            <a:endParaRPr b="1" dirty="0"/>
          </a:p>
        </p:txBody>
      </p:sp>
      <p:sp>
        <p:nvSpPr>
          <p:cNvPr id="2" name="Pijl: omlaag 1">
            <a:extLst>
              <a:ext uri="{FF2B5EF4-FFF2-40B4-BE49-F238E27FC236}">
                <a16:creationId xmlns:a16="http://schemas.microsoft.com/office/drawing/2014/main" id="{7C61FB73-E27D-4359-A83D-8A49A38F7AAE}"/>
              </a:ext>
            </a:extLst>
          </p:cNvPr>
          <p:cNvSpPr/>
          <p:nvPr/>
        </p:nvSpPr>
        <p:spPr>
          <a:xfrm>
            <a:off x="5187462" y="2743200"/>
            <a:ext cx="738553" cy="518746"/>
          </a:xfrm>
          <a:prstGeom prst="downArrow">
            <a:avLst/>
          </a:prstGeom>
          <a:solidFill>
            <a:srgbClr val="0070C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nl-NL" sz="1800" b="0" i="0" u="none" strike="noStrike" cap="none" spc="0" normalizeH="0" baseline="0">
              <a:ln>
                <a:noFill/>
              </a:ln>
              <a:solidFill>
                <a:srgbClr val="000000"/>
              </a:solidFill>
              <a:effectLst/>
              <a:uFillTx/>
              <a:latin typeface="+mj-lt"/>
              <a:ea typeface="+mj-ea"/>
              <a:cs typeface="+mj-cs"/>
              <a:sym typeface="Verdana"/>
            </a:endParaRPr>
          </a:p>
        </p:txBody>
      </p:sp>
    </p:spTree>
    <p:extLst>
      <p:ext uri="{BB962C8B-B14F-4D97-AF65-F5344CB8AC3E}">
        <p14:creationId xmlns:p14="http://schemas.microsoft.com/office/powerpoint/2010/main" val="284742391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err="1"/>
              <a:t>Custodial</a:t>
            </a:r>
            <a:r>
              <a:rPr lang="nl-NL" dirty="0"/>
              <a:t> en Post-</a:t>
            </a:r>
            <a:r>
              <a:rPr lang="nl-NL" dirty="0" err="1"/>
              <a:t>custodial</a:t>
            </a:r>
            <a:endParaRPr dirty="0"/>
          </a:p>
        </p:txBody>
      </p:sp>
      <p:sp>
        <p:nvSpPr>
          <p:cNvPr id="70" name="Tijdelijke aanduiding voor inhoud 2"/>
          <p:cNvSpPr txBox="1">
            <a:spLocks noGrp="1"/>
          </p:cNvSpPr>
          <p:nvPr>
            <p:ph type="body" idx="1"/>
          </p:nvPr>
        </p:nvSpPr>
        <p:spPr>
          <a:xfrm>
            <a:off x="838200" y="1825625"/>
            <a:ext cx="10515600" cy="4351338"/>
          </a:xfrm>
          <a:prstGeom prst="rect">
            <a:avLst/>
          </a:prstGeom>
        </p:spPr>
        <p:txBody>
          <a:bodyPr/>
          <a:lstStyle/>
          <a:p>
            <a:pPr marL="0" indent="0">
              <a:buNone/>
            </a:pPr>
            <a:r>
              <a:rPr lang="nl-NL" b="1" dirty="0"/>
              <a:t>Met andere woorden:</a:t>
            </a:r>
          </a:p>
          <a:p>
            <a:pPr marL="0" indent="0">
              <a:buNone/>
            </a:pPr>
            <a:endParaRPr dirty="0"/>
          </a:p>
          <a:p>
            <a:r>
              <a:rPr lang="nl-NL" b="1" dirty="0"/>
              <a:t>Onafhankelijk van de plaats </a:t>
            </a:r>
            <a:r>
              <a:rPr lang="nl-NL" dirty="0"/>
              <a:t>moet informatie</a:t>
            </a:r>
          </a:p>
          <a:p>
            <a:r>
              <a:rPr lang="nl-NL" b="1" dirty="0"/>
              <a:t>Duurzaam toegankelijk </a:t>
            </a:r>
            <a:r>
              <a:rPr lang="nl-NL" dirty="0"/>
              <a:t>zijn</a:t>
            </a:r>
            <a:r>
              <a:rPr lang="nl-NL" b="1" dirty="0"/>
              <a:t> </a:t>
            </a:r>
            <a:r>
              <a:rPr lang="nl-NL" dirty="0"/>
              <a:t>zolang als nodig</a:t>
            </a:r>
          </a:p>
          <a:p>
            <a:r>
              <a:rPr lang="nl-NL" dirty="0"/>
              <a:t> </a:t>
            </a:r>
          </a:p>
          <a:p>
            <a:r>
              <a:rPr lang="nl-NL" b="1" dirty="0" err="1">
                <a:solidFill>
                  <a:srgbClr val="FF0000"/>
                </a:solidFill>
              </a:rPr>
              <a:t>DuTo</a:t>
            </a:r>
            <a:r>
              <a:rPr lang="nl-NL" b="1" dirty="0">
                <a:solidFill>
                  <a:srgbClr val="FF0000"/>
                </a:solidFill>
              </a:rPr>
              <a:t> functionaliteit </a:t>
            </a:r>
            <a:r>
              <a:rPr lang="nl-NL" dirty="0">
                <a:solidFill>
                  <a:srgbClr val="FF0000"/>
                </a:solidFill>
              </a:rPr>
              <a:t>is hiervoor noodzakelijk</a:t>
            </a:r>
          </a:p>
          <a:p>
            <a:r>
              <a:rPr lang="nl-NL" b="1" dirty="0"/>
              <a:t>Nieuwe </a:t>
            </a:r>
            <a:r>
              <a:rPr lang="nl-NL" b="1" dirty="0" err="1"/>
              <a:t>governance</a:t>
            </a:r>
            <a:r>
              <a:rPr lang="nl-NL" b="1" dirty="0"/>
              <a:t> </a:t>
            </a:r>
            <a:r>
              <a:rPr lang="nl-NL" dirty="0"/>
              <a:t>is een uitwerking van die functionaliteit in een bepaalde situatie</a:t>
            </a:r>
          </a:p>
        </p:txBody>
      </p:sp>
    </p:spTree>
    <p:extLst>
      <p:ext uri="{BB962C8B-B14F-4D97-AF65-F5344CB8AC3E}">
        <p14:creationId xmlns:p14="http://schemas.microsoft.com/office/powerpoint/2010/main" val="226441827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Duurzame toegankelijkheid</a:t>
            </a:r>
            <a:endParaRPr dirty="0"/>
          </a:p>
        </p:txBody>
      </p:sp>
      <p:pic>
        <p:nvPicPr>
          <p:cNvPr id="4" name="Afbeelding 3">
            <a:extLst>
              <a:ext uri="{FF2B5EF4-FFF2-40B4-BE49-F238E27FC236}">
                <a16:creationId xmlns:a16="http://schemas.microsoft.com/office/drawing/2014/main" id="{BF3FA2AB-EC83-4CBC-85F5-2483DA7F6D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5629" y="1279677"/>
            <a:ext cx="8157155" cy="5578323"/>
          </a:xfrm>
          <a:prstGeom prst="rect">
            <a:avLst/>
          </a:prstGeom>
        </p:spPr>
      </p:pic>
      <p:sp>
        <p:nvSpPr>
          <p:cNvPr id="5" name="Ovaal 4">
            <a:extLst>
              <a:ext uri="{FF2B5EF4-FFF2-40B4-BE49-F238E27FC236}">
                <a16:creationId xmlns:a16="http://schemas.microsoft.com/office/drawing/2014/main" id="{8983FEA8-F2FC-478B-A1F6-AFCCD5D32A1A}"/>
              </a:ext>
            </a:extLst>
          </p:cNvPr>
          <p:cNvSpPr/>
          <p:nvPr/>
        </p:nvSpPr>
        <p:spPr>
          <a:xfrm>
            <a:off x="4958862" y="2839915"/>
            <a:ext cx="2277207" cy="773723"/>
          </a:xfrm>
          <a:prstGeom prst="ellipse">
            <a:avLst/>
          </a:prstGeom>
          <a:noFill/>
          <a:ln w="76200" cap="flat">
            <a:solidFill>
              <a:srgbClr val="FF000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nl-NL" sz="1800" b="0" i="0" u="none" strike="noStrike" cap="none" spc="0" normalizeH="0" baseline="0">
              <a:ln>
                <a:noFill/>
              </a:ln>
              <a:solidFill>
                <a:srgbClr val="000000"/>
              </a:solidFill>
              <a:effectLst/>
              <a:uFillTx/>
              <a:latin typeface="+mj-lt"/>
              <a:ea typeface="+mj-ea"/>
              <a:cs typeface="+mj-cs"/>
              <a:sym typeface="Verdana"/>
            </a:endParaRPr>
          </a:p>
        </p:txBody>
      </p:sp>
      <p:cxnSp>
        <p:nvCxnSpPr>
          <p:cNvPr id="3" name="Rechte verbindingslijn 2">
            <a:extLst>
              <a:ext uri="{FF2B5EF4-FFF2-40B4-BE49-F238E27FC236}">
                <a16:creationId xmlns:a16="http://schemas.microsoft.com/office/drawing/2014/main" id="{AA95A42C-9B2C-4BAF-96BC-B213902FC037}"/>
              </a:ext>
            </a:extLst>
          </p:cNvPr>
          <p:cNvCxnSpPr>
            <a:cxnSpLocks/>
          </p:cNvCxnSpPr>
          <p:nvPr/>
        </p:nvCxnSpPr>
        <p:spPr>
          <a:xfrm>
            <a:off x="3842238" y="2839915"/>
            <a:ext cx="4800600" cy="0"/>
          </a:xfrm>
          <a:prstGeom prst="line">
            <a:avLst/>
          </a:prstGeom>
          <a:ln w="76200">
            <a:solidFill>
              <a:srgbClr val="FF0000"/>
            </a:solidFill>
          </a:ln>
        </p:spPr>
        <p:style>
          <a:lnRef idx="1">
            <a:schemeClr val="accent2"/>
          </a:lnRef>
          <a:fillRef idx="0">
            <a:schemeClr val="accent2"/>
          </a:fillRef>
          <a:effectRef idx="0">
            <a:schemeClr val="accent2"/>
          </a:effectRef>
          <a:fontRef idx="minor">
            <a:schemeClr val="tx1"/>
          </a:fontRef>
        </p:style>
      </p:cxnSp>
      <p:sp>
        <p:nvSpPr>
          <p:cNvPr id="7" name="Pijl: omlaag 6">
            <a:extLst>
              <a:ext uri="{FF2B5EF4-FFF2-40B4-BE49-F238E27FC236}">
                <a16:creationId xmlns:a16="http://schemas.microsoft.com/office/drawing/2014/main" id="{FAF17F81-FDCE-4AA7-A863-0F903C19A434}"/>
              </a:ext>
            </a:extLst>
          </p:cNvPr>
          <p:cNvSpPr/>
          <p:nvPr/>
        </p:nvSpPr>
        <p:spPr>
          <a:xfrm>
            <a:off x="903730" y="2681654"/>
            <a:ext cx="698030" cy="4018085"/>
          </a:xfrm>
          <a:prstGeom prst="downArrow">
            <a:avLst/>
          </a:prstGeom>
          <a:solidFill>
            <a:srgbClr val="FF0000"/>
          </a:solidFill>
          <a:ln w="12700" cap="flat">
            <a:solidFill>
              <a:srgbClr val="FF000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nl-NL" sz="1800" b="0" i="0" u="none" strike="noStrike" cap="none" spc="0" normalizeH="0" baseline="0">
              <a:ln>
                <a:noFill/>
              </a:ln>
              <a:solidFill>
                <a:srgbClr val="000000"/>
              </a:solidFill>
              <a:effectLst/>
              <a:uFillTx/>
              <a:latin typeface="+mj-lt"/>
              <a:ea typeface="+mj-ea"/>
              <a:cs typeface="+mj-cs"/>
              <a:sym typeface="Verdana"/>
            </a:endParaRPr>
          </a:p>
        </p:txBody>
      </p:sp>
      <p:sp>
        <p:nvSpPr>
          <p:cNvPr id="10" name="Tekstvak 9">
            <a:extLst>
              <a:ext uri="{FF2B5EF4-FFF2-40B4-BE49-F238E27FC236}">
                <a16:creationId xmlns:a16="http://schemas.microsoft.com/office/drawing/2014/main" id="{409E1D93-6854-47C7-9DDC-324EF3DE0A31}"/>
              </a:ext>
            </a:extLst>
          </p:cNvPr>
          <p:cNvSpPr txBox="1"/>
          <p:nvPr/>
        </p:nvSpPr>
        <p:spPr>
          <a:xfrm>
            <a:off x="8973007" y="2316695"/>
            <a:ext cx="2403139"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nl-NL" sz="2800" b="1" dirty="0">
                <a:solidFill>
                  <a:srgbClr val="66FF33"/>
                </a:solidFill>
              </a:rPr>
              <a:t>DUTO-scan</a:t>
            </a:r>
          </a:p>
        </p:txBody>
      </p:sp>
      <p:sp>
        <p:nvSpPr>
          <p:cNvPr id="2" name="Pijl: omlaag 1">
            <a:extLst>
              <a:ext uri="{FF2B5EF4-FFF2-40B4-BE49-F238E27FC236}">
                <a16:creationId xmlns:a16="http://schemas.microsoft.com/office/drawing/2014/main" id="{202F3A9F-2259-41D7-91EF-27A595035981}"/>
              </a:ext>
            </a:extLst>
          </p:cNvPr>
          <p:cNvSpPr/>
          <p:nvPr/>
        </p:nvSpPr>
        <p:spPr>
          <a:xfrm>
            <a:off x="903731" y="1494692"/>
            <a:ext cx="698030" cy="1186962"/>
          </a:xfrm>
          <a:prstGeom prst="downArrow">
            <a:avLst/>
          </a:prstGeom>
          <a:solidFill>
            <a:srgbClr val="66FF33"/>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nl-NL" sz="1800" b="0" i="0" u="none" strike="noStrike" cap="none" spc="0" normalizeH="0" baseline="0">
              <a:ln>
                <a:noFill/>
              </a:ln>
              <a:solidFill>
                <a:srgbClr val="000000"/>
              </a:solidFill>
              <a:effectLst/>
              <a:uFillTx/>
              <a:latin typeface="+mj-lt"/>
              <a:ea typeface="+mj-ea"/>
              <a:cs typeface="+mj-cs"/>
              <a:sym typeface="Verdana"/>
            </a:endParaRPr>
          </a:p>
        </p:txBody>
      </p:sp>
      <p:cxnSp>
        <p:nvCxnSpPr>
          <p:cNvPr id="9" name="Rechte verbindingslijn 8">
            <a:extLst>
              <a:ext uri="{FF2B5EF4-FFF2-40B4-BE49-F238E27FC236}">
                <a16:creationId xmlns:a16="http://schemas.microsoft.com/office/drawing/2014/main" id="{4EEBD28D-08C2-44F8-8E0F-053BA499DE61}"/>
              </a:ext>
            </a:extLst>
          </p:cNvPr>
          <p:cNvCxnSpPr>
            <a:cxnSpLocks/>
          </p:cNvCxnSpPr>
          <p:nvPr/>
        </p:nvCxnSpPr>
        <p:spPr>
          <a:xfrm>
            <a:off x="3842238" y="2754922"/>
            <a:ext cx="4800600" cy="0"/>
          </a:xfrm>
          <a:prstGeom prst="line">
            <a:avLst/>
          </a:prstGeom>
          <a:ln w="76200">
            <a:solidFill>
              <a:srgbClr val="66FF33"/>
            </a:solidFill>
          </a:ln>
        </p:spPr>
        <p:style>
          <a:lnRef idx="1">
            <a:schemeClr val="accent2"/>
          </a:lnRef>
          <a:fillRef idx="0">
            <a:schemeClr val="accent2"/>
          </a:fillRef>
          <a:effectRef idx="0">
            <a:schemeClr val="accent2"/>
          </a:effectRef>
          <a:fontRef idx="minor">
            <a:schemeClr val="tx1"/>
          </a:fontRef>
        </p:style>
      </p:cxnSp>
      <p:sp>
        <p:nvSpPr>
          <p:cNvPr id="11" name="Tekstvak 10">
            <a:extLst>
              <a:ext uri="{FF2B5EF4-FFF2-40B4-BE49-F238E27FC236}">
                <a16:creationId xmlns:a16="http://schemas.microsoft.com/office/drawing/2014/main" id="{91DB65FF-3790-4200-A716-A8BC75023D57}"/>
              </a:ext>
            </a:extLst>
          </p:cNvPr>
          <p:cNvSpPr txBox="1"/>
          <p:nvPr/>
        </p:nvSpPr>
        <p:spPr>
          <a:xfrm>
            <a:off x="9001215" y="2839915"/>
            <a:ext cx="2403139"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nl-NL" sz="2800" b="1" dirty="0">
                <a:solidFill>
                  <a:srgbClr val="FF0000"/>
                </a:solidFill>
              </a:rPr>
              <a:t>PSA</a:t>
            </a:r>
          </a:p>
        </p:txBody>
      </p:sp>
    </p:spTree>
    <p:extLst>
      <p:ext uri="{BB962C8B-B14F-4D97-AF65-F5344CB8AC3E}">
        <p14:creationId xmlns:p14="http://schemas.microsoft.com/office/powerpoint/2010/main" val="363415992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el 1"/>
          <p:cNvSpPr txBox="1">
            <a:spLocks noGrp="1"/>
          </p:cNvSpPr>
          <p:nvPr>
            <p:ph type="title"/>
          </p:nvPr>
        </p:nvSpPr>
        <p:spPr>
          <a:xfrm>
            <a:off x="2087215" y="636104"/>
            <a:ext cx="9266585" cy="410819"/>
          </a:xfrm>
          <a:prstGeom prst="rect">
            <a:avLst/>
          </a:prstGeom>
        </p:spPr>
        <p:txBody>
          <a:bodyPr/>
          <a:lstStyle>
            <a:lvl1pPr>
              <a:defRPr sz="2100"/>
            </a:lvl1pPr>
          </a:lstStyle>
          <a:p>
            <a:r>
              <a:rPr lang="nl-NL" dirty="0"/>
              <a:t>Project Start Architectuur</a:t>
            </a:r>
            <a:endParaRPr dirty="0"/>
          </a:p>
        </p:txBody>
      </p:sp>
      <p:sp>
        <p:nvSpPr>
          <p:cNvPr id="70" name="Tijdelijke aanduiding voor inhoud 2"/>
          <p:cNvSpPr txBox="1">
            <a:spLocks noGrp="1"/>
          </p:cNvSpPr>
          <p:nvPr>
            <p:ph type="body" idx="1"/>
          </p:nvPr>
        </p:nvSpPr>
        <p:spPr>
          <a:xfrm>
            <a:off x="838200" y="1825625"/>
            <a:ext cx="10515600" cy="4351338"/>
          </a:xfrm>
          <a:prstGeom prst="rect">
            <a:avLst/>
          </a:prstGeom>
        </p:spPr>
        <p:txBody>
          <a:bodyPr/>
          <a:lstStyle/>
          <a:p>
            <a:pPr marL="0" indent="0">
              <a:lnSpc>
                <a:spcPts val="1600"/>
              </a:lnSpc>
              <a:spcAft>
                <a:spcPts val="600"/>
              </a:spcAft>
              <a:buNone/>
            </a:pPr>
            <a:r>
              <a:rPr lang="nl-NL" b="1" dirty="0"/>
              <a:t>Duurzame toegankelijkheid bij de bron</a:t>
            </a:r>
          </a:p>
          <a:p>
            <a:pPr marL="0" indent="0">
              <a:lnSpc>
                <a:spcPts val="1600"/>
              </a:lnSpc>
              <a:spcAft>
                <a:spcPts val="600"/>
              </a:spcAft>
              <a:buNone/>
            </a:pPr>
            <a:r>
              <a:rPr lang="nl-NL" dirty="0"/>
              <a:t>(formele overbrenging zonder fysiek verplaatsen)</a:t>
            </a:r>
          </a:p>
          <a:p>
            <a:pPr marL="0" indent="0">
              <a:lnSpc>
                <a:spcPts val="1600"/>
              </a:lnSpc>
              <a:spcAft>
                <a:spcPts val="600"/>
              </a:spcAft>
              <a:buNone/>
            </a:pPr>
            <a:endParaRPr lang="nl-NL" dirty="0"/>
          </a:p>
          <a:p>
            <a:r>
              <a:rPr lang="nl-NL" dirty="0"/>
              <a:t>KIA project</a:t>
            </a:r>
          </a:p>
          <a:p>
            <a:r>
              <a:rPr lang="nl-NL" dirty="0"/>
              <a:t>Klankbordgroep van 18 personen</a:t>
            </a:r>
            <a:endParaRPr dirty="0"/>
          </a:p>
          <a:p>
            <a:endParaRPr lang="nl-NL" dirty="0"/>
          </a:p>
          <a:p>
            <a:r>
              <a:rPr lang="nl-NL" dirty="0"/>
              <a:t>Niet: Duurzame toegankelijkheid bij ontheffing voor overbrenging</a:t>
            </a:r>
            <a:endParaRPr dirty="0"/>
          </a:p>
          <a:p>
            <a:r>
              <a:rPr lang="nl-NL" dirty="0"/>
              <a:t>Niet: Duurzame toegankelijkheid voor overbrenging of bij een lange v-termijn</a:t>
            </a:r>
            <a:endParaRPr dirty="0"/>
          </a:p>
        </p:txBody>
      </p:sp>
    </p:spTree>
    <p:extLst>
      <p:ext uri="{BB962C8B-B14F-4D97-AF65-F5344CB8AC3E}">
        <p14:creationId xmlns:p14="http://schemas.microsoft.com/office/powerpoint/2010/main" val="131290118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57088422-E443-466B-9704-C314FEDB98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1176" y="949374"/>
            <a:ext cx="7446488" cy="5908626"/>
          </a:xfrm>
          <a:prstGeom prst="rect">
            <a:avLst/>
          </a:prstGeom>
        </p:spPr>
      </p:pic>
      <p:sp>
        <p:nvSpPr>
          <p:cNvPr id="4" name="Tekstvak 3">
            <a:extLst>
              <a:ext uri="{FF2B5EF4-FFF2-40B4-BE49-F238E27FC236}">
                <a16:creationId xmlns:a16="http://schemas.microsoft.com/office/drawing/2014/main" id="{A19A50EB-199C-434E-80F3-DA8ED08E629E}"/>
              </a:ext>
            </a:extLst>
          </p:cNvPr>
          <p:cNvSpPr txBox="1"/>
          <p:nvPr/>
        </p:nvSpPr>
        <p:spPr>
          <a:xfrm>
            <a:off x="8002" y="1175527"/>
            <a:ext cx="2779160" cy="33855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nl-NL" sz="1600" b="1" dirty="0"/>
              <a:t>Bedrijfsarchitectuur</a:t>
            </a:r>
          </a:p>
        </p:txBody>
      </p:sp>
      <p:sp>
        <p:nvSpPr>
          <p:cNvPr id="5" name="Titel 1">
            <a:extLst>
              <a:ext uri="{FF2B5EF4-FFF2-40B4-BE49-F238E27FC236}">
                <a16:creationId xmlns:a16="http://schemas.microsoft.com/office/drawing/2014/main" id="{72D68144-D5BD-453D-AC87-0FC66A3BC408}"/>
              </a:ext>
            </a:extLst>
          </p:cNvPr>
          <p:cNvSpPr txBox="1">
            <a:spLocks/>
          </p:cNvSpPr>
          <p:nvPr/>
        </p:nvSpPr>
        <p:spPr>
          <a:xfrm>
            <a:off x="2087215" y="636104"/>
            <a:ext cx="9266585" cy="410819"/>
          </a:xfrm>
          <a:prstGeom prst="rect">
            <a:avLst/>
          </a:prstGeom>
        </p:spPr>
        <p:txBody>
          <a:bodyPr/>
          <a:lstStyle>
            <a:lvl1pPr marL="0" marR="0" indent="0" algn="r" defTabSz="914400" rtl="0" latinLnBrk="0">
              <a:lnSpc>
                <a:spcPct val="90000"/>
              </a:lnSpc>
              <a:spcBef>
                <a:spcPts val="0"/>
              </a:spcBef>
              <a:spcAft>
                <a:spcPts val="0"/>
              </a:spcAft>
              <a:buClrTx/>
              <a:buSzTx/>
              <a:buFontTx/>
              <a:buNone/>
              <a:tabLst/>
              <a:defRPr sz="2100" b="0" i="0" u="none" strike="noStrike" cap="none" spc="0" baseline="0">
                <a:ln>
                  <a:noFill/>
                </a:ln>
                <a:solidFill>
                  <a:srgbClr val="000000"/>
                </a:solidFill>
                <a:uFillTx/>
                <a:latin typeface="+mj-lt"/>
                <a:ea typeface="+mj-ea"/>
                <a:cs typeface="+mj-cs"/>
                <a:sym typeface="Verdana"/>
              </a:defRPr>
            </a:lvl1pPr>
            <a:lvl2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2pPr>
            <a:lvl3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3pPr>
            <a:lvl4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4pPr>
            <a:lvl5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5pPr>
            <a:lvl6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6pPr>
            <a:lvl7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7pPr>
            <a:lvl8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8pPr>
            <a:lvl9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9pPr>
          </a:lstStyle>
          <a:p>
            <a:pPr hangingPunct="1"/>
            <a:r>
              <a:rPr lang="nl-NL" dirty="0"/>
              <a:t>Project Start Architectuur</a:t>
            </a:r>
          </a:p>
        </p:txBody>
      </p:sp>
    </p:spTree>
    <p:extLst>
      <p:ext uri="{BB962C8B-B14F-4D97-AF65-F5344CB8AC3E}">
        <p14:creationId xmlns:p14="http://schemas.microsoft.com/office/powerpoint/2010/main" val="101069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A19A50EB-199C-434E-80F3-DA8ED08E629E}"/>
              </a:ext>
            </a:extLst>
          </p:cNvPr>
          <p:cNvSpPr txBox="1"/>
          <p:nvPr/>
        </p:nvSpPr>
        <p:spPr>
          <a:xfrm>
            <a:off x="144836" y="1204862"/>
            <a:ext cx="3537072"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nl-NL" sz="1800" b="1" dirty="0">
                <a:effectLst/>
                <a:latin typeface="Verdana" panose="020B0604030504040204" pitchFamily="34" charset="0"/>
                <a:ea typeface="Times New Roman" panose="02020603050405020304" pitchFamily="18" charset="0"/>
                <a:cs typeface="Times New Roman" panose="02020603050405020304" pitchFamily="18" charset="0"/>
              </a:rPr>
              <a:t>Informatie-architectuur</a:t>
            </a:r>
            <a:endParaRPr lang="nl-NL" b="1" dirty="0"/>
          </a:p>
        </p:txBody>
      </p:sp>
      <p:sp>
        <p:nvSpPr>
          <p:cNvPr id="7" name="Pijl: rechts 6">
            <a:extLst>
              <a:ext uri="{FF2B5EF4-FFF2-40B4-BE49-F238E27FC236}">
                <a16:creationId xmlns:a16="http://schemas.microsoft.com/office/drawing/2014/main" id="{D37ACFEC-0FBD-469A-9BC1-41ABEFA777E3}"/>
              </a:ext>
            </a:extLst>
          </p:cNvPr>
          <p:cNvSpPr/>
          <p:nvPr/>
        </p:nvSpPr>
        <p:spPr>
          <a:xfrm rot="10800000">
            <a:off x="4767263" y="9678988"/>
            <a:ext cx="252412" cy="252412"/>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8" name="Pijl: rechts 7">
            <a:extLst>
              <a:ext uri="{FF2B5EF4-FFF2-40B4-BE49-F238E27FC236}">
                <a16:creationId xmlns:a16="http://schemas.microsoft.com/office/drawing/2014/main" id="{6EB3BD29-863C-430A-B9ED-916F9DFA5A88}"/>
              </a:ext>
            </a:extLst>
          </p:cNvPr>
          <p:cNvSpPr/>
          <p:nvPr/>
        </p:nvSpPr>
        <p:spPr>
          <a:xfrm>
            <a:off x="7699375" y="9269413"/>
            <a:ext cx="252413" cy="250825"/>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9" name="Pijl: rechts 8">
            <a:extLst>
              <a:ext uri="{FF2B5EF4-FFF2-40B4-BE49-F238E27FC236}">
                <a16:creationId xmlns:a16="http://schemas.microsoft.com/office/drawing/2014/main" id="{59E66100-C140-457D-B7E9-F32C22EF8051}"/>
              </a:ext>
            </a:extLst>
          </p:cNvPr>
          <p:cNvSpPr/>
          <p:nvPr/>
        </p:nvSpPr>
        <p:spPr>
          <a:xfrm>
            <a:off x="7704138" y="10183813"/>
            <a:ext cx="250825" cy="250825"/>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10" name="Pijl: rechts 9">
            <a:extLst>
              <a:ext uri="{FF2B5EF4-FFF2-40B4-BE49-F238E27FC236}">
                <a16:creationId xmlns:a16="http://schemas.microsoft.com/office/drawing/2014/main" id="{504AAD8A-E55D-471E-9E01-BCD3666D1DB7}"/>
              </a:ext>
            </a:extLst>
          </p:cNvPr>
          <p:cNvSpPr/>
          <p:nvPr/>
        </p:nvSpPr>
        <p:spPr>
          <a:xfrm rot="10800000">
            <a:off x="-12325350" y="13427075"/>
            <a:ext cx="250825" cy="252413"/>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11" name="Pijl: rechts 10">
            <a:extLst>
              <a:ext uri="{FF2B5EF4-FFF2-40B4-BE49-F238E27FC236}">
                <a16:creationId xmlns:a16="http://schemas.microsoft.com/office/drawing/2014/main" id="{F1F3FECC-2D96-47FC-9BB6-2099B9E7F624}"/>
              </a:ext>
            </a:extLst>
          </p:cNvPr>
          <p:cNvSpPr/>
          <p:nvPr/>
        </p:nvSpPr>
        <p:spPr>
          <a:xfrm rot="10800000">
            <a:off x="4768850" y="8812213"/>
            <a:ext cx="252413" cy="252412"/>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12" name="Pijl: rechts 11">
            <a:extLst>
              <a:ext uri="{FF2B5EF4-FFF2-40B4-BE49-F238E27FC236}">
                <a16:creationId xmlns:a16="http://schemas.microsoft.com/office/drawing/2014/main" id="{523C2A58-D26B-4B44-B407-9DED8057E3E6}"/>
              </a:ext>
            </a:extLst>
          </p:cNvPr>
          <p:cNvSpPr/>
          <p:nvPr/>
        </p:nvSpPr>
        <p:spPr>
          <a:xfrm>
            <a:off x="9674225" y="9271000"/>
            <a:ext cx="250825" cy="250825"/>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sp>
        <p:nvSpPr>
          <p:cNvPr id="13" name="Pijl: rechts 12">
            <a:extLst>
              <a:ext uri="{FF2B5EF4-FFF2-40B4-BE49-F238E27FC236}">
                <a16:creationId xmlns:a16="http://schemas.microsoft.com/office/drawing/2014/main" id="{9A9A650E-878C-47C7-8AC3-95554D6C737F}"/>
              </a:ext>
            </a:extLst>
          </p:cNvPr>
          <p:cNvSpPr/>
          <p:nvPr/>
        </p:nvSpPr>
        <p:spPr>
          <a:xfrm>
            <a:off x="9674225" y="10182225"/>
            <a:ext cx="252413" cy="252413"/>
          </a:xfrm>
          <a:prstGeom prst="rightArrow">
            <a:avLst/>
          </a:prstGeom>
          <a:effectLst/>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a:p>
        </p:txBody>
      </p:sp>
      <p:pic>
        <p:nvPicPr>
          <p:cNvPr id="15" name="Afbeelding 14">
            <a:extLst>
              <a:ext uri="{FF2B5EF4-FFF2-40B4-BE49-F238E27FC236}">
                <a16:creationId xmlns:a16="http://schemas.microsoft.com/office/drawing/2014/main" id="{2042B42B-A4B8-4C06-8CF1-935B4F7268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510987" y="1619968"/>
            <a:ext cx="5468121" cy="2327429"/>
          </a:xfrm>
          <a:prstGeom prst="rect">
            <a:avLst/>
          </a:prstGeom>
        </p:spPr>
      </p:pic>
      <p:pic>
        <p:nvPicPr>
          <p:cNvPr id="17" name="Afbeelding 16">
            <a:extLst>
              <a:ext uri="{FF2B5EF4-FFF2-40B4-BE49-F238E27FC236}">
                <a16:creationId xmlns:a16="http://schemas.microsoft.com/office/drawing/2014/main" id="{BA994F9A-179F-4F65-A5A4-66B5255DCE5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676119" y="1389528"/>
            <a:ext cx="4787153" cy="2327429"/>
          </a:xfrm>
          <a:prstGeom prst="rect">
            <a:avLst/>
          </a:prstGeom>
        </p:spPr>
      </p:pic>
      <p:pic>
        <p:nvPicPr>
          <p:cNvPr id="20" name="Afbeelding 19">
            <a:extLst>
              <a:ext uri="{FF2B5EF4-FFF2-40B4-BE49-F238E27FC236}">
                <a16:creationId xmlns:a16="http://schemas.microsoft.com/office/drawing/2014/main" id="{92A478CD-5128-4176-BBD6-CDF489AD66E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609599" y="3993171"/>
            <a:ext cx="4940167" cy="2515205"/>
          </a:xfrm>
          <a:prstGeom prst="rect">
            <a:avLst/>
          </a:prstGeom>
        </p:spPr>
      </p:pic>
      <p:pic>
        <p:nvPicPr>
          <p:cNvPr id="22" name="Afbeelding 21">
            <a:extLst>
              <a:ext uri="{FF2B5EF4-FFF2-40B4-BE49-F238E27FC236}">
                <a16:creationId xmlns:a16="http://schemas.microsoft.com/office/drawing/2014/main" id="{C01FE0B0-9EB9-4704-BA38-79BC5D247A24}"/>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6127445" y="3756858"/>
            <a:ext cx="5335827" cy="2987829"/>
          </a:xfrm>
          <a:prstGeom prst="rect">
            <a:avLst/>
          </a:prstGeom>
        </p:spPr>
      </p:pic>
      <p:sp>
        <p:nvSpPr>
          <p:cNvPr id="23" name="Titel 1">
            <a:extLst>
              <a:ext uri="{FF2B5EF4-FFF2-40B4-BE49-F238E27FC236}">
                <a16:creationId xmlns:a16="http://schemas.microsoft.com/office/drawing/2014/main" id="{F50DEC9B-3095-4BAC-89CD-C9365A5E626A}"/>
              </a:ext>
            </a:extLst>
          </p:cNvPr>
          <p:cNvSpPr txBox="1">
            <a:spLocks/>
          </p:cNvSpPr>
          <p:nvPr/>
        </p:nvSpPr>
        <p:spPr>
          <a:xfrm>
            <a:off x="2087215" y="636104"/>
            <a:ext cx="9266585" cy="410819"/>
          </a:xfrm>
          <a:prstGeom prst="rect">
            <a:avLst/>
          </a:prstGeom>
        </p:spPr>
        <p:txBody>
          <a:bodyPr/>
          <a:lstStyle>
            <a:lvl1pPr marL="0" marR="0" indent="0" algn="r" defTabSz="914400" rtl="0" latinLnBrk="0">
              <a:lnSpc>
                <a:spcPct val="90000"/>
              </a:lnSpc>
              <a:spcBef>
                <a:spcPts val="0"/>
              </a:spcBef>
              <a:spcAft>
                <a:spcPts val="0"/>
              </a:spcAft>
              <a:buClrTx/>
              <a:buSzTx/>
              <a:buFontTx/>
              <a:buNone/>
              <a:tabLst/>
              <a:defRPr sz="2100" b="0" i="0" u="none" strike="noStrike" cap="none" spc="0" baseline="0">
                <a:ln>
                  <a:noFill/>
                </a:ln>
                <a:solidFill>
                  <a:srgbClr val="000000"/>
                </a:solidFill>
                <a:uFillTx/>
                <a:latin typeface="+mj-lt"/>
                <a:ea typeface="+mj-ea"/>
                <a:cs typeface="+mj-cs"/>
                <a:sym typeface="Verdana"/>
              </a:defRPr>
            </a:lvl1pPr>
            <a:lvl2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2pPr>
            <a:lvl3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3pPr>
            <a:lvl4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4pPr>
            <a:lvl5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5pPr>
            <a:lvl6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6pPr>
            <a:lvl7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7pPr>
            <a:lvl8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8pPr>
            <a:lvl9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9pPr>
          </a:lstStyle>
          <a:p>
            <a:pPr hangingPunct="1"/>
            <a:r>
              <a:rPr lang="nl-NL" dirty="0"/>
              <a:t>Project Start Architectuur</a:t>
            </a:r>
          </a:p>
        </p:txBody>
      </p:sp>
    </p:spTree>
    <p:extLst>
      <p:ext uri="{BB962C8B-B14F-4D97-AF65-F5344CB8AC3E}">
        <p14:creationId xmlns:p14="http://schemas.microsoft.com/office/powerpoint/2010/main" val="3692901286"/>
      </p:ext>
    </p:extLst>
  </p:cSld>
  <p:clrMapOvr>
    <a:masterClrMapping/>
  </p:clrMapOvr>
</p:sld>
</file>

<file path=ppt/theme/theme1.xml><?xml version="1.0" encoding="utf-8"?>
<a:theme xmlns:a="http://schemas.openxmlformats.org/drawingml/2006/main" name="Office-thema">
  <a:themeElements>
    <a:clrScheme name="Office-thema">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thema">
      <a:majorFont>
        <a:latin typeface="Verdana"/>
        <a:ea typeface="Verdana"/>
        <a:cs typeface="Verdana"/>
      </a:majorFont>
      <a:minorFont>
        <a:latin typeface="Helvetica"/>
        <a:ea typeface="Helvetica"/>
        <a:cs typeface="Helvetica"/>
      </a:minorFont>
    </a:fontScheme>
    <a:fmtScheme name="Office-th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thema">
  <a:themeElements>
    <a:clrScheme name="Office-thema">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thema">
      <a:majorFont>
        <a:latin typeface="Verdana"/>
        <a:ea typeface="Verdana"/>
        <a:cs typeface="Verdana"/>
      </a:majorFont>
      <a:minorFont>
        <a:latin typeface="Helvetica"/>
        <a:ea typeface="Helvetica"/>
        <a:cs typeface="Helvetica"/>
      </a:minorFont>
    </a:fontScheme>
    <a:fmtScheme name="Office-th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1455</TotalTime>
  <Words>596</Words>
  <Application>Microsoft Office PowerPoint</Application>
  <PresentationFormat>Breedbeeld</PresentationFormat>
  <Paragraphs>112</Paragraphs>
  <Slides>15</Slides>
  <Notes>6</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15</vt:i4>
      </vt:variant>
    </vt:vector>
  </HeadingPairs>
  <TitlesOfParts>
    <vt:vector size="22" baseType="lpstr">
      <vt:lpstr>Arial</vt:lpstr>
      <vt:lpstr>Helvetica</vt:lpstr>
      <vt:lpstr>Rijksoverheid Sans bold</vt:lpstr>
      <vt:lpstr>Rijksoverheid Sans regular</vt:lpstr>
      <vt:lpstr>Symbol</vt:lpstr>
      <vt:lpstr>Verdana</vt:lpstr>
      <vt:lpstr>Office-thema</vt:lpstr>
      <vt:lpstr>Duurzame toegankelijkheid bij de bron </vt:lpstr>
      <vt:lpstr>Onderwerpen</vt:lpstr>
      <vt:lpstr>Archiefwet 2021</vt:lpstr>
      <vt:lpstr>Custodiaal en Post-custodiaal</vt:lpstr>
      <vt:lpstr>Custodial en Post-custodial</vt:lpstr>
      <vt:lpstr>Duurzame toegankelijkheid</vt:lpstr>
      <vt:lpstr>Project Start Architectuur</vt:lpstr>
      <vt:lpstr>PowerPoint-presentatie</vt:lpstr>
      <vt:lpstr>PowerPoint-presentatie</vt:lpstr>
      <vt:lpstr>Project Start Architectuur</vt:lpstr>
      <vt:lpstr>Project Start Architectuur</vt:lpstr>
      <vt:lpstr>Project Start Architectuur</vt:lpstr>
      <vt:lpstr>Project Start Architectuur</vt:lpstr>
      <vt:lpstr>Vervolg</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cp:lastModifiedBy>Roland Bisscheroux</cp:lastModifiedBy>
  <cp:revision>2</cp:revision>
  <cp:lastPrinted>2021-09-20T07:51:54Z</cp:lastPrinted>
  <dcterms:modified xsi:type="dcterms:W3CDTF">2021-10-25T15:15:56Z</dcterms:modified>
</cp:coreProperties>
</file>